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36" r:id="rId2"/>
    <p:sldId id="333" r:id="rId3"/>
    <p:sldId id="468" r:id="rId4"/>
    <p:sldId id="483" r:id="rId5"/>
    <p:sldId id="394" r:id="rId6"/>
    <p:sldId id="400" r:id="rId7"/>
    <p:sldId id="401" r:id="rId8"/>
    <p:sldId id="417" r:id="rId9"/>
    <p:sldId id="444" r:id="rId10"/>
    <p:sldId id="451" r:id="rId11"/>
    <p:sldId id="446" r:id="rId12"/>
    <p:sldId id="456" r:id="rId13"/>
    <p:sldId id="458" r:id="rId14"/>
    <p:sldId id="462" r:id="rId15"/>
    <p:sldId id="469" r:id="rId16"/>
    <p:sldId id="472" r:id="rId17"/>
    <p:sldId id="499" r:id="rId18"/>
    <p:sldId id="493" r:id="rId19"/>
    <p:sldId id="488" r:id="rId20"/>
    <p:sldId id="495" r:id="rId21"/>
    <p:sldId id="492" r:id="rId22"/>
    <p:sldId id="494" r:id="rId23"/>
    <p:sldId id="485" r:id="rId24"/>
    <p:sldId id="484" r:id="rId25"/>
    <p:sldId id="496" r:id="rId26"/>
    <p:sldId id="381" r:id="rId27"/>
    <p:sldId id="475" r:id="rId28"/>
    <p:sldId id="478" r:id="rId29"/>
    <p:sldId id="481" r:id="rId30"/>
    <p:sldId id="482" r:id="rId31"/>
    <p:sldId id="490" r:id="rId32"/>
    <p:sldId id="497" r:id="rId33"/>
    <p:sldId id="500" r:id="rId34"/>
    <p:sldId id="501" r:id="rId35"/>
    <p:sldId id="502" r:id="rId36"/>
    <p:sldId id="503" r:id="rId37"/>
    <p:sldId id="506" r:id="rId38"/>
    <p:sldId id="508" r:id="rId39"/>
    <p:sldId id="509" r:id="rId40"/>
    <p:sldId id="510" r:id="rId41"/>
    <p:sldId id="51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4995@gmail.com" initials="i" lastIdx="1" clrIdx="0">
    <p:extLst>
      <p:ext uri="{19B8F6BF-5375-455C-9EA6-DF929625EA0E}">
        <p15:presenceInfo xmlns:p15="http://schemas.microsoft.com/office/powerpoint/2012/main" userId="5f2ca59b9e73ce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3FF54"/>
    <a:srgbClr val="00652E"/>
    <a:srgbClr val="3DD8FF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04"/>
    <p:restoredTop sz="95735" autoAdjust="0"/>
  </p:normalViewPr>
  <p:slideViewPr>
    <p:cSldViewPr snapToGrid="0" snapToObjects="1">
      <p:cViewPr>
        <p:scale>
          <a:sx n="95" d="100"/>
          <a:sy n="95" d="100"/>
        </p:scale>
        <p:origin x="112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8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en9WDWvK9E" TargetMode="External"/><Relationship Id="rId2" Type="http://schemas.openxmlformats.org/officeDocument/2006/relationships/hyperlink" Target="https://www.youtube.com/watch?v=A1M2oWgwmtI&amp;t=4413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2.png"/><Relationship Id="rId4" Type="http://schemas.openxmlformats.org/officeDocument/2006/relationships/image" Target="../media/image78.png"/><Relationship Id="rId9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5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2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4356" y="4674576"/>
            <a:ext cx="4393096" cy="1048684"/>
          </a:xfrm>
        </p:spPr>
        <p:txBody>
          <a:bodyPr>
            <a:noAutofit/>
          </a:bodyPr>
          <a:lstStyle/>
          <a:p>
            <a:r>
              <a:rPr lang="ru-RU" sz="3600" dirty="0"/>
              <a:t>Законы эволюции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863" y="5864575"/>
            <a:ext cx="6615794" cy="841025"/>
          </a:xfrm>
        </p:spPr>
        <p:txBody>
          <a:bodyPr>
            <a:normAutofit/>
          </a:bodyPr>
          <a:lstStyle/>
          <a:p>
            <a:r>
              <a:rPr lang="ru-RU" dirty="0"/>
              <a:t>Игорь </a:t>
            </a:r>
            <a:r>
              <a:rPr lang="ru-RU" dirty="0" err="1"/>
              <a:t>Мартынович</a:t>
            </a:r>
            <a:r>
              <a:rPr lang="ru-RU" dirty="0"/>
              <a:t> </a:t>
            </a:r>
            <a:r>
              <a:rPr lang="ru-RU" dirty="0" err="1"/>
              <a:t>Рузин</a:t>
            </a:r>
            <a:r>
              <a:rPr lang="en-US" dirty="0"/>
              <a:t> </a:t>
            </a:r>
            <a:r>
              <a:rPr lang="ru-RU" dirty="0"/>
              <a:t>          </a:t>
            </a:r>
            <a:r>
              <a:rPr lang="en-US" dirty="0" err="1"/>
              <a:t>igor.rouzine@iephb.ru</a:t>
            </a:r>
            <a:endParaRPr lang="ru-RU" dirty="0"/>
          </a:p>
          <a:p>
            <a:r>
              <a:rPr lang="ru-RU" dirty="0"/>
              <a:t> </a:t>
            </a:r>
            <a:endParaRPr lang="en-GB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E37D8D-8E65-B647-9B72-801F1D1A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18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38CC9-F372-B849-9F91-D80DF4C8537C}"/>
              </a:ext>
            </a:extLst>
          </p:cNvPr>
          <p:cNvSpPr txBox="1"/>
          <p:nvPr/>
        </p:nvSpPr>
        <p:spPr>
          <a:xfrm>
            <a:off x="1696577" y="6336268"/>
            <a:ext cx="6304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dirty="0"/>
              <a:t>https://github.com/irouzine/Course-in-evolution</a:t>
            </a:r>
          </a:p>
        </p:txBody>
      </p:sp>
    </p:spTree>
    <p:extLst>
      <p:ext uri="{BB962C8B-B14F-4D97-AF65-F5344CB8AC3E}">
        <p14:creationId xmlns:p14="http://schemas.microsoft.com/office/powerpoint/2010/main" val="689792527"/>
      </p:ext>
    </p:extLst>
  </p:cSld>
  <p:clrMapOvr>
    <a:masterClrMapping/>
  </p:clrMapOvr>
  <p:transition spd="med" advTm="1174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4886-B843-1942-A7F2-F8DEA1C1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1837"/>
            <a:ext cx="6508377" cy="114300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22. </a:t>
            </a:r>
            <a:r>
              <a:rPr lang="ru-RU" sz="2000" dirty="0">
                <a:solidFill>
                  <a:srgbClr val="0070C0"/>
                </a:solidFill>
              </a:rPr>
              <a:t>Какой метод </a:t>
            </a:r>
            <a:r>
              <a:rPr lang="ru-RU" sz="2000" dirty="0" err="1">
                <a:solidFill>
                  <a:srgbClr val="0070C0"/>
                </a:solidFill>
              </a:rPr>
              <a:t>использу</a:t>
            </a:r>
            <a:r>
              <a:rPr lang="en-US" sz="2000" dirty="0">
                <a:solidFill>
                  <a:srgbClr val="0070C0"/>
                </a:solidFill>
              </a:rPr>
              <a:t>e</a:t>
            </a:r>
            <a:r>
              <a:rPr lang="ru-RU" sz="2000" dirty="0" err="1">
                <a:solidFill>
                  <a:srgbClr val="0070C0"/>
                </a:solidFill>
              </a:rPr>
              <a:t>тся</a:t>
            </a:r>
            <a:r>
              <a:rPr lang="ru-RU" sz="2000" dirty="0">
                <a:solidFill>
                  <a:srgbClr val="0070C0"/>
                </a:solidFill>
              </a:rPr>
              <a:t> для моделирования систем «хищник -добыча» при 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маленьком размере популяции</a:t>
            </a:r>
            <a:r>
              <a:rPr lang="en-US" sz="2000" dirty="0">
                <a:solidFill>
                  <a:srgbClr val="0070C0"/>
                </a:solidFill>
              </a:rPr>
              <a:t>?</a:t>
            </a:r>
            <a:br>
              <a:rPr lang="en-US" dirty="0"/>
            </a:br>
            <a:r>
              <a:rPr lang="ru-RU" dirty="0"/>
              <a:t>Метод </a:t>
            </a:r>
            <a:r>
              <a:rPr lang="ru-RU" dirty="0" err="1"/>
              <a:t>Гиллеспи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A944-4960-8743-8DAF-F73CEE3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Записываем все процессы как химические реакции</a:t>
            </a:r>
          </a:p>
          <a:p>
            <a:r>
              <a:rPr lang="ru-RU" sz="1400" dirty="0"/>
              <a:t> Все числа 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en-US" sz="1400" dirty="0" err="1"/>
              <a:t>ц</a:t>
            </a:r>
            <a:r>
              <a:rPr lang="ru-RU" sz="1400" dirty="0" err="1"/>
              <a:t>елые</a:t>
            </a:r>
            <a:endParaRPr lang="ru-RU" sz="1400" dirty="0"/>
          </a:p>
          <a:p>
            <a:r>
              <a:rPr lang="ru-RU" sz="1400" dirty="0"/>
              <a:t>Задается мелкий шаг по времени</a:t>
            </a:r>
            <a:r>
              <a:rPr lang="en-US" sz="1400" dirty="0"/>
              <a:t>, dt</a:t>
            </a:r>
            <a:endParaRPr lang="ru-RU" sz="1400" dirty="0"/>
          </a:p>
          <a:p>
            <a:r>
              <a:rPr lang="ru-RU" sz="1400" dirty="0"/>
              <a:t> </a:t>
            </a:r>
            <a:r>
              <a:rPr lang="en-US" sz="1400" dirty="0"/>
              <a:t>C, H,</a:t>
            </a:r>
            <a:r>
              <a:rPr lang="ru-RU" sz="1400" dirty="0"/>
              <a:t> </a:t>
            </a:r>
            <a:r>
              <a:rPr lang="en-US" sz="1400" dirty="0"/>
              <a:t>W </a:t>
            </a:r>
            <a:r>
              <a:rPr lang="ru-RU" sz="1400" dirty="0"/>
              <a:t>остается тем же или меняется на 1 или -1</a:t>
            </a:r>
          </a:p>
          <a:p>
            <a:r>
              <a:rPr lang="ru-RU" sz="1400" dirty="0"/>
              <a:t>Изменение происходит с малой вероятностью пропорциональной скорости реакции </a:t>
            </a:r>
            <a:r>
              <a:rPr lang="en-US" sz="1400" dirty="0"/>
              <a:t>             H(</a:t>
            </a:r>
            <a:r>
              <a:rPr lang="en-US" sz="1400" dirty="0" err="1"/>
              <a:t>t+dt</a:t>
            </a:r>
            <a:r>
              <a:rPr lang="en-US" sz="1400" dirty="0"/>
              <a:t>) = H(t) + dt*(rand &lt; f*C)</a:t>
            </a:r>
            <a:endParaRPr lang="en-FR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3AD92-AD37-C343-AB43-26A43791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8" y="4733386"/>
            <a:ext cx="3799922" cy="1648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59BEE-51E9-7C4D-8A8B-A85957D9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18" y="4551591"/>
            <a:ext cx="2279005" cy="20118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A8F0B4-5A0C-7345-ABF6-274108DC4DC7}"/>
              </a:ext>
            </a:extLst>
          </p:cNvPr>
          <p:cNvCxnSpPr/>
          <p:nvPr/>
        </p:nvCxnSpPr>
        <p:spPr>
          <a:xfrm flipH="1">
            <a:off x="4904509" y="5557525"/>
            <a:ext cx="1197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63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11AC-46CD-6441-BF69-3B1E9FA3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957037"/>
            <a:ext cx="7130143" cy="11430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23. </a:t>
            </a:r>
            <a:r>
              <a:rPr lang="ru-RU" sz="2400" dirty="0">
                <a:solidFill>
                  <a:srgbClr val="0070C0"/>
                </a:solidFill>
              </a:rPr>
              <a:t>Всегда ли стационарное состояние стабильно? Какие еще бывают решения?</a:t>
            </a:r>
            <a:br>
              <a:rPr lang="en-US" dirty="0"/>
            </a:br>
            <a:r>
              <a:rPr lang="ru-RU" dirty="0" err="1"/>
              <a:t>Осциляции</a:t>
            </a:r>
            <a:r>
              <a:rPr lang="en-US" dirty="0"/>
              <a:t>, </a:t>
            </a:r>
            <a:r>
              <a:rPr lang="ru-RU" dirty="0"/>
              <a:t>расходимость затухание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D1D47-31E9-3341-B172-F517BB01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0" y="2803658"/>
            <a:ext cx="1929212" cy="229184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0512C0-362C-E344-855E-5431F7B42A8F}"/>
              </a:ext>
            </a:extLst>
          </p:cNvPr>
          <p:cNvSpPr txBox="1"/>
          <p:nvPr/>
        </p:nvSpPr>
        <p:spPr>
          <a:xfrm>
            <a:off x="1005988" y="22837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е=1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20DC6-5697-2E4B-A0D2-F7CB16566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56" y="2803658"/>
            <a:ext cx="2115432" cy="2291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2C85A-E112-C34B-87BC-EFA845B8C34A}"/>
              </a:ext>
            </a:extLst>
          </p:cNvPr>
          <p:cNvSpPr txBox="1"/>
          <p:nvPr/>
        </p:nvSpPr>
        <p:spPr>
          <a:xfrm>
            <a:off x="3917932" y="2250592"/>
            <a:ext cx="1929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е=0.5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710BE-07E2-784A-BDD2-F2C00345F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97" y="2803657"/>
            <a:ext cx="2150263" cy="2291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B89CA-2BF4-7A40-809C-B997D911D73A}"/>
              </a:ext>
            </a:extLst>
          </p:cNvPr>
          <p:cNvSpPr txBox="1"/>
          <p:nvPr/>
        </p:nvSpPr>
        <p:spPr>
          <a:xfrm>
            <a:off x="6865586" y="2267181"/>
            <a:ext cx="81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е=2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42535-5F87-1947-BB2B-A9C54C7EDF50}"/>
              </a:ext>
            </a:extLst>
          </p:cNvPr>
          <p:cNvSpPr txBox="1"/>
          <p:nvPr/>
        </p:nvSpPr>
        <p:spPr>
          <a:xfrm>
            <a:off x="1391875" y="5900963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Прошлое домашнее задание: устойчивое стационарное!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93480201"/>
      </p:ext>
    </p:extLst>
  </p:cSld>
  <p:clrMapOvr>
    <a:masterClrMapping/>
  </p:clrMapOvr>
  <p:transition spd="med" advTm="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958-72E0-3141-9A1D-1C0A795B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755650"/>
            <a:ext cx="6508377" cy="1143000"/>
          </a:xfrm>
        </p:spPr>
        <p:txBody>
          <a:bodyPr/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24. </a:t>
            </a:r>
            <a:r>
              <a:rPr lang="ru-RU" sz="2400" dirty="0">
                <a:solidFill>
                  <a:srgbClr val="0070C0"/>
                </a:solidFill>
              </a:rPr>
              <a:t>Что такое «автомодельное решение уравнения»?</a:t>
            </a:r>
            <a:br>
              <a:rPr lang="en-US" sz="2400" dirty="0">
                <a:solidFill>
                  <a:srgbClr val="0070C0"/>
                </a:solidFill>
              </a:rPr>
            </a:br>
            <a:br>
              <a:rPr lang="en-US" sz="2400" dirty="0">
                <a:solidFill>
                  <a:srgbClr val="0070C0"/>
                </a:solidFill>
              </a:rPr>
            </a:br>
            <a:r>
              <a:rPr lang="ru-RU" sz="2400" dirty="0"/>
              <a:t>Одна копия аллели, только дрейф, нет отбора</a:t>
            </a:r>
            <a:endParaRPr lang="en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2A403-DEAA-9A4C-9437-223F2200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5325571"/>
            <a:ext cx="80391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C03B4-5A0C-8749-80D7-5C8D7765D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06327"/>
            <a:ext cx="3911600" cy="102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10ACB-4C03-5241-8F0F-768D10C03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34" y="3574404"/>
            <a:ext cx="1295400" cy="419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F41F77-2543-2744-A250-F46EA62493BC}"/>
              </a:ext>
            </a:extLst>
          </p:cNvPr>
          <p:cNvSpPr txBox="1"/>
          <p:nvPr/>
        </p:nvSpPr>
        <p:spPr>
          <a:xfrm>
            <a:off x="1248834" y="4803538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Вывод на доске (5 минут):</a:t>
            </a:r>
          </a:p>
          <a:p>
            <a:endParaRPr lang="ru-RU" dirty="0"/>
          </a:p>
          <a:p>
            <a:endParaRPr lang="en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4E74C1-FFCC-9D4E-80C7-5BECEDF50803}"/>
              </a:ext>
            </a:extLst>
          </p:cNvPr>
          <p:cNvGrpSpPr/>
          <p:nvPr/>
        </p:nvGrpSpPr>
        <p:grpSpPr>
          <a:xfrm>
            <a:off x="6130321" y="2856670"/>
            <a:ext cx="2488746" cy="1817899"/>
            <a:chOff x="6130321" y="2856670"/>
            <a:chExt cx="2488746" cy="18178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0FDC7-50D9-F34F-9F48-89E4F0C97E1D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8437FA-4F99-A540-B64F-F8FDA1F10390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0352B0-FE07-E44C-AFD6-3F0B3D2DD507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249094-2F1F-1B4B-A75C-FA6BB132AEA5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C91109-319F-2C4B-8199-A462C94F87E0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B773C8-DC78-934D-9154-6246659AB6EE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1AC90D-9525-ED49-B43B-6C9A99303A02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454053-1271-BB4D-8A20-818C639D46B9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A18994F-C2FF-B646-BCB0-1F4756B069EB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C0D21D-FAAF-7744-9757-7350CA51CA62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86C395-E53F-F343-A91B-D448820D8915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5D32B8C-72EA-A846-9559-878B47C62E79}"/>
              </a:ext>
            </a:extLst>
          </p:cNvPr>
          <p:cNvSpPr/>
          <p:nvPr/>
        </p:nvSpPr>
        <p:spPr>
          <a:xfrm>
            <a:off x="2502568" y="5680364"/>
            <a:ext cx="517723" cy="554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chemeClr val="tx1"/>
                </a:solidFill>
              </a:rPr>
              <a:t>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47869F-445D-054F-993D-87807B70BA6E}"/>
              </a:ext>
            </a:extLst>
          </p:cNvPr>
          <p:cNvGrpSpPr/>
          <p:nvPr/>
        </p:nvGrpSpPr>
        <p:grpSpPr>
          <a:xfrm>
            <a:off x="4880758" y="4803538"/>
            <a:ext cx="2287089" cy="694737"/>
            <a:chOff x="4880758" y="4803538"/>
            <a:chExt cx="2287089" cy="6947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D0D7C4-2EB1-A248-9415-D97A1A517FBA}"/>
                </a:ext>
              </a:extLst>
            </p:cNvPr>
            <p:cNvSpPr/>
            <p:nvPr/>
          </p:nvSpPr>
          <p:spPr>
            <a:xfrm>
              <a:off x="4880758" y="4803538"/>
              <a:ext cx="2287089" cy="6947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661184-3F5E-234D-A740-194DA63E9EB9}"/>
                </a:ext>
              </a:extLst>
            </p:cNvPr>
            <p:cNvSpPr txBox="1"/>
            <p:nvPr/>
          </p:nvSpPr>
          <p:spPr>
            <a:xfrm>
              <a:off x="4880758" y="4952010"/>
              <a:ext cx="220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g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i="1" dirty="0" err="1">
                  <a:solidFill>
                    <a:schemeClr val="bg1"/>
                  </a:solidFill>
                </a:rPr>
                <a:t>f,t</a:t>
              </a:r>
              <a:r>
                <a:rPr lang="en-US" dirty="0">
                  <a:solidFill>
                    <a:schemeClr val="bg1"/>
                  </a:solidFill>
                </a:rPr>
                <a:t>) = </a:t>
              </a:r>
              <a:r>
                <a:rPr lang="en-US" i="1" dirty="0">
                  <a:solidFill>
                    <a:schemeClr val="bg1"/>
                  </a:solidFill>
                </a:rPr>
                <a:t>A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i="1" dirty="0">
                  <a:solidFill>
                    <a:schemeClr val="bg1"/>
                  </a:solidFill>
                </a:rPr>
                <a:t>t</a:t>
              </a:r>
              <a:r>
                <a:rPr lang="en-US" dirty="0">
                  <a:solidFill>
                    <a:schemeClr val="bg1"/>
                  </a:solidFill>
                </a:rPr>
                <a:t>) F[</a:t>
              </a:r>
              <a:r>
                <a:rPr lang="en-US" i="1" dirty="0" err="1">
                  <a:solidFill>
                    <a:schemeClr val="bg1"/>
                  </a:solidFill>
                </a:rPr>
                <a:t>fB</a:t>
              </a:r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i="1" dirty="0">
                  <a:solidFill>
                    <a:schemeClr val="bg1"/>
                  </a:solidFill>
                </a:rPr>
                <a:t>t</a:t>
              </a:r>
              <a:r>
                <a:rPr lang="en-US" dirty="0">
                  <a:solidFill>
                    <a:schemeClr val="bg1"/>
                  </a:solidFill>
                </a:rPr>
                <a:t>)]</a:t>
              </a:r>
              <a:endParaRPr lang="en-F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50729"/>
      </p:ext>
    </p:extLst>
  </p:cSld>
  <p:clrMapOvr>
    <a:masterClrMapping/>
  </p:clrMapOvr>
  <p:transition spd="med" advTm="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958-72E0-3141-9A1D-1C0A795B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41" y="426958"/>
            <a:ext cx="6508377" cy="11430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26. </a:t>
            </a:r>
            <a:r>
              <a:rPr lang="ru-RU" sz="2400" dirty="0">
                <a:solidFill>
                  <a:srgbClr val="0070C0"/>
                </a:solidFill>
              </a:rPr>
              <a:t>Какова вероятность фиксации аллели в нейтральном случае?</a:t>
            </a:r>
            <a:br>
              <a:rPr lang="en-FR" sz="2400" dirty="0"/>
            </a:br>
            <a:r>
              <a:rPr lang="ru-RU" sz="2400" dirty="0"/>
              <a:t>Вероятность фиксации и ее время</a:t>
            </a:r>
            <a:endParaRPr lang="en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2A403-DEAA-9A4C-9437-223F2200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5" y="1896121"/>
            <a:ext cx="7046678" cy="9239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5D5F8A-D449-B64E-B9F8-D727A67D7DF4}"/>
              </a:ext>
            </a:extLst>
          </p:cNvPr>
          <p:cNvSpPr/>
          <p:nvPr/>
        </p:nvSpPr>
        <p:spPr>
          <a:xfrm>
            <a:off x="1977655" y="2227616"/>
            <a:ext cx="438607" cy="485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A96024-90B8-2743-87DA-45FD69111C0D}"/>
              </a:ext>
            </a:extLst>
          </p:cNvPr>
          <p:cNvGrpSpPr/>
          <p:nvPr/>
        </p:nvGrpSpPr>
        <p:grpSpPr>
          <a:xfrm>
            <a:off x="6130321" y="2856670"/>
            <a:ext cx="2488746" cy="1817899"/>
            <a:chOff x="6130321" y="2856670"/>
            <a:chExt cx="2488746" cy="18178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F7CCD-B18E-6343-97F3-BC9DCA7885F0}"/>
                </a:ext>
              </a:extLst>
            </p:cNvPr>
            <p:cNvSpPr txBox="1"/>
            <p:nvPr/>
          </p:nvSpPr>
          <p:spPr>
            <a:xfrm>
              <a:off x="6130321" y="295454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r</a:t>
              </a:r>
              <a:endParaRPr lang="en-FR" dirty="0">
                <a:latin typeface="Symbol" pitchFamily="2" charset="2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51ECA5-F4CA-0945-911B-A659C081C587}"/>
                </a:ext>
              </a:extLst>
            </p:cNvPr>
            <p:cNvCxnSpPr/>
            <p:nvPr/>
          </p:nvCxnSpPr>
          <p:spPr>
            <a:xfrm flipV="1">
              <a:off x="6502400" y="2954543"/>
              <a:ext cx="0" cy="124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85A934-AEDD-DF47-BEBD-40DA615B234E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4190105"/>
              <a:ext cx="2116667" cy="26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13C11D-BAFC-2D48-A039-A4EAAC42E156}"/>
                </a:ext>
              </a:extLst>
            </p:cNvPr>
            <p:cNvSpPr/>
            <p:nvPr/>
          </p:nvSpPr>
          <p:spPr>
            <a:xfrm>
              <a:off x="6914777" y="3212321"/>
              <a:ext cx="136008" cy="1004079"/>
            </a:xfrm>
            <a:custGeom>
              <a:avLst/>
              <a:gdLst>
                <a:gd name="connsiteX0" fmla="*/ 0 w 328251"/>
                <a:gd name="connsiteY0" fmla="*/ 987146 h 1004079"/>
                <a:gd name="connsiteX1" fmla="*/ 84667 w 328251"/>
                <a:gd name="connsiteY1" fmla="*/ 750079 h 1004079"/>
                <a:gd name="connsiteX2" fmla="*/ 101600 w 328251"/>
                <a:gd name="connsiteY2" fmla="*/ 326746 h 1004079"/>
                <a:gd name="connsiteX3" fmla="*/ 203200 w 328251"/>
                <a:gd name="connsiteY3" fmla="*/ 5012 h 1004079"/>
                <a:gd name="connsiteX4" fmla="*/ 254000 w 328251"/>
                <a:gd name="connsiteY4" fmla="*/ 174346 h 1004079"/>
                <a:gd name="connsiteX5" fmla="*/ 321734 w 328251"/>
                <a:gd name="connsiteY5" fmla="*/ 733146 h 1004079"/>
                <a:gd name="connsiteX6" fmla="*/ 321734 w 328251"/>
                <a:gd name="connsiteY6" fmla="*/ 1004079 h 10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251" h="1004079">
                  <a:moveTo>
                    <a:pt x="0" y="987146"/>
                  </a:moveTo>
                  <a:cubicBezTo>
                    <a:pt x="33867" y="923646"/>
                    <a:pt x="67734" y="860146"/>
                    <a:pt x="84667" y="750079"/>
                  </a:cubicBezTo>
                  <a:cubicBezTo>
                    <a:pt x="101600" y="640012"/>
                    <a:pt x="81844" y="450924"/>
                    <a:pt x="101600" y="326746"/>
                  </a:cubicBezTo>
                  <a:cubicBezTo>
                    <a:pt x="121356" y="202568"/>
                    <a:pt x="177800" y="30412"/>
                    <a:pt x="203200" y="5012"/>
                  </a:cubicBezTo>
                  <a:cubicBezTo>
                    <a:pt x="228600" y="-20388"/>
                    <a:pt x="234244" y="52990"/>
                    <a:pt x="254000" y="174346"/>
                  </a:cubicBezTo>
                  <a:cubicBezTo>
                    <a:pt x="273756" y="295702"/>
                    <a:pt x="310445" y="594857"/>
                    <a:pt x="321734" y="733146"/>
                  </a:cubicBezTo>
                  <a:cubicBezTo>
                    <a:pt x="333023" y="871435"/>
                    <a:pt x="327378" y="937757"/>
                    <a:pt x="321734" y="100407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7619C8C-5177-B04F-800B-9E50A2D2E507}"/>
                </a:ext>
              </a:extLst>
            </p:cNvPr>
            <p:cNvSpPr/>
            <p:nvPr/>
          </p:nvSpPr>
          <p:spPr>
            <a:xfrm>
              <a:off x="6703110" y="3182249"/>
              <a:ext cx="880533" cy="999066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A496AD-4FE5-A840-B4B6-42CE1CE0AADD}"/>
                </a:ext>
              </a:extLst>
            </p:cNvPr>
            <p:cNvSpPr txBox="1"/>
            <p:nvPr/>
          </p:nvSpPr>
          <p:spPr>
            <a:xfrm>
              <a:off x="6703110" y="4305237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1/</a:t>
              </a:r>
              <a:r>
                <a:rPr lang="en-US" dirty="0"/>
                <a:t>N</a:t>
              </a:r>
              <a:endParaRPr lang="en-FR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21F50F-67C3-664D-98CA-84F16A51D1B1}"/>
                </a:ext>
              </a:extLst>
            </p:cNvPr>
            <p:cNvSpPr txBox="1"/>
            <p:nvPr/>
          </p:nvSpPr>
          <p:spPr>
            <a:xfrm>
              <a:off x="8239497" y="4283941"/>
              <a:ext cx="256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F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69F2AE-5888-8842-818A-12B6C4D72504}"/>
                </a:ext>
              </a:extLst>
            </p:cNvPr>
            <p:cNvSpPr txBox="1"/>
            <p:nvPr/>
          </p:nvSpPr>
          <p:spPr>
            <a:xfrm>
              <a:off x="7038553" y="3472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t=0</a:t>
              </a:r>
              <a:endParaRPr lang="en-FR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1D0A4D4-BA4A-9141-B719-74C7A268E91C}"/>
                </a:ext>
              </a:extLst>
            </p:cNvPr>
            <p:cNvSpPr/>
            <p:nvPr/>
          </p:nvSpPr>
          <p:spPr>
            <a:xfrm>
              <a:off x="6579845" y="3471531"/>
              <a:ext cx="1497355" cy="701517"/>
            </a:xfrm>
            <a:custGeom>
              <a:avLst/>
              <a:gdLst>
                <a:gd name="connsiteX0" fmla="*/ 0 w 880533"/>
                <a:gd name="connsiteY0" fmla="*/ 0 h 999066"/>
                <a:gd name="connsiteX1" fmla="*/ 101600 w 880533"/>
                <a:gd name="connsiteY1" fmla="*/ 474133 h 999066"/>
                <a:gd name="connsiteX2" fmla="*/ 440267 w 880533"/>
                <a:gd name="connsiteY2" fmla="*/ 897466 h 999066"/>
                <a:gd name="connsiteX3" fmla="*/ 880533 w 880533"/>
                <a:gd name="connsiteY3" fmla="*/ 999066 h 99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533" h="999066">
                  <a:moveTo>
                    <a:pt x="0" y="0"/>
                  </a:moveTo>
                  <a:cubicBezTo>
                    <a:pt x="14111" y="162277"/>
                    <a:pt x="28222" y="324555"/>
                    <a:pt x="101600" y="474133"/>
                  </a:cubicBezTo>
                  <a:cubicBezTo>
                    <a:pt x="174978" y="623711"/>
                    <a:pt x="310445" y="809977"/>
                    <a:pt x="440267" y="897466"/>
                  </a:cubicBezTo>
                  <a:cubicBezTo>
                    <a:pt x="570089" y="984955"/>
                    <a:pt x="725311" y="992010"/>
                    <a:pt x="880533" y="999066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>
                <a:solidFill>
                  <a:srgbClr val="00B05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A92707-10E5-5D48-AC60-491752EFC595}"/>
                </a:ext>
              </a:extLst>
            </p:cNvPr>
            <p:cNvSpPr txBox="1"/>
            <p:nvPr/>
          </p:nvSpPr>
          <p:spPr>
            <a:xfrm>
              <a:off x="7736116" y="368871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</a:t>
              </a:r>
              <a:r>
                <a:rPr lang="ru-RU" baseline="-25000" dirty="0">
                  <a:solidFill>
                    <a:srgbClr val="00B050"/>
                  </a:solidFill>
                </a:rPr>
                <a:t>2</a:t>
              </a:r>
              <a:endParaRPr lang="en-FR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0B0B12-37F4-544F-8784-327D80929885}"/>
                </a:ext>
              </a:extLst>
            </p:cNvPr>
            <p:cNvSpPr txBox="1"/>
            <p:nvPr/>
          </p:nvSpPr>
          <p:spPr>
            <a:xfrm>
              <a:off x="6582435" y="2856670"/>
              <a:ext cx="58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endParaRPr lang="en-FR" baseline="-250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72B236-4C7E-1B46-9BD4-9B689E6A2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90" y="3102114"/>
            <a:ext cx="4130070" cy="1040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5205D21-BA79-2F47-A961-332D70FD4696}"/>
              </a:ext>
            </a:extLst>
          </p:cNvPr>
          <p:cNvSpPr txBox="1"/>
          <p:nvPr/>
        </p:nvSpPr>
        <p:spPr>
          <a:xfrm>
            <a:off x="196981" y="2908007"/>
            <a:ext cx="507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того что</a:t>
            </a:r>
            <a:r>
              <a:rPr lang="en-US" sz="1600" dirty="0"/>
              <a:t>, </a:t>
            </a:r>
            <a:r>
              <a:rPr lang="ru-RU" sz="1600" dirty="0"/>
              <a:t>в момент </a:t>
            </a:r>
            <a:r>
              <a:rPr lang="en-US" sz="1600" i="1" dirty="0"/>
              <a:t>t</a:t>
            </a:r>
            <a:r>
              <a:rPr lang="ru-RU" sz="1600" i="1" dirty="0"/>
              <a:t>,</a:t>
            </a:r>
            <a:r>
              <a:rPr lang="ru-RU" sz="1600" dirty="0"/>
              <a:t> дорастет до </a:t>
            </a:r>
            <a:r>
              <a:rPr lang="en-US" sz="1600" i="1" dirty="0"/>
              <a:t>f</a:t>
            </a:r>
            <a:r>
              <a:rPr lang="ru-RU" sz="1600" i="1" dirty="0"/>
              <a:t> </a:t>
            </a:r>
            <a:endParaRPr lang="en-FR" sz="16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2B30F0-5D84-F243-8515-2147D3BF67E4}"/>
              </a:ext>
            </a:extLst>
          </p:cNvPr>
          <p:cNvSpPr txBox="1"/>
          <p:nvPr/>
        </p:nvSpPr>
        <p:spPr>
          <a:xfrm>
            <a:off x="238498" y="4291411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имеет максимум при</a:t>
            </a:r>
            <a:endParaRPr lang="en-FR" sz="16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ED4F19-17A9-AD44-A843-B2EB48D96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39" y="4319499"/>
            <a:ext cx="938419" cy="3541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4B4E33F-1338-9E40-BDC9-DB8F49E154A1}"/>
              </a:ext>
            </a:extLst>
          </p:cNvPr>
          <p:cNvSpPr txBox="1"/>
          <p:nvPr/>
        </p:nvSpPr>
        <p:spPr>
          <a:xfrm>
            <a:off x="220037" y="4697626"/>
            <a:ext cx="5982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(и время) того что он когда то дорастет до </a:t>
            </a:r>
            <a:r>
              <a:rPr lang="en-US" sz="1600" i="1" dirty="0"/>
              <a:t>f</a:t>
            </a:r>
            <a:r>
              <a:rPr lang="ru-RU" sz="1600" i="1" dirty="0"/>
              <a:t> </a:t>
            </a:r>
            <a:endParaRPr lang="en-FR" sz="1600" i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4C9109E-BB79-654E-A7B3-DD20AA70D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85" y="4958993"/>
            <a:ext cx="3488217" cy="5399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D86E9E1-1509-0048-8DD0-758DD9AC5AA6}"/>
              </a:ext>
            </a:extLst>
          </p:cNvPr>
          <p:cNvSpPr txBox="1"/>
          <p:nvPr/>
        </p:nvSpPr>
        <p:spPr>
          <a:xfrm>
            <a:off x="220037" y="5591028"/>
            <a:ext cx="6606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Вероятность (и время) того что он зафиксируется в популяции</a:t>
            </a:r>
            <a:endParaRPr lang="en-FR" sz="1600" i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D5EE2D-1C96-9D4D-AFFF-BAAC4659C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20" y="6180478"/>
            <a:ext cx="962072" cy="3553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5D546E9-AD7B-6349-B1D0-AA7386953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42" y="6180478"/>
            <a:ext cx="1092899" cy="3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970"/>
      </p:ext>
    </p:extLst>
  </p:cSld>
  <p:clrMapOvr>
    <a:masterClrMapping/>
  </p:clrMapOvr>
  <p:transition spd="med" advTm="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E3CD-CC30-EA43-A755-97E4FB24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77362"/>
            <a:ext cx="6508377" cy="114300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26. </a:t>
            </a:r>
            <a:r>
              <a:rPr lang="ru-RU" sz="2400" dirty="0">
                <a:solidFill>
                  <a:srgbClr val="0070C0"/>
                </a:solidFill>
              </a:rPr>
              <a:t>Какова вероятность фиксации аллели при наличии положительного отбора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ru-RU" sz="2400" dirty="0"/>
              <a:t>Характерные величины</a:t>
            </a:r>
            <a:endParaRPr lang="en-FR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AB0EE-1B43-694A-8C59-6A45635A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91" y="1837987"/>
            <a:ext cx="1468227" cy="572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8A485-BA8B-D044-AFF1-3DDE412449CD}"/>
              </a:ext>
            </a:extLst>
          </p:cNvPr>
          <p:cNvSpPr txBox="1"/>
          <p:nvPr/>
        </p:nvSpPr>
        <p:spPr>
          <a:xfrm>
            <a:off x="472578" y="201433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Выше порога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E2897-32A7-9244-849E-6EBF5039D581}"/>
              </a:ext>
            </a:extLst>
          </p:cNvPr>
          <p:cNvSpPr txBox="1"/>
          <p:nvPr/>
        </p:nvSpPr>
        <p:spPr>
          <a:xfrm>
            <a:off x="529613" y="2495670"/>
            <a:ext cx="598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пускает естественный отбор сильнее дрейфа</a:t>
            </a:r>
            <a:endParaRPr lang="en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B65B70-C7F4-204C-8C2C-CB1E15D6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74" y="2893239"/>
            <a:ext cx="4042387" cy="625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51A9DB-57B7-7D40-817B-C9BB38EDEBCE}"/>
              </a:ext>
            </a:extLst>
          </p:cNvPr>
          <p:cNvSpPr txBox="1"/>
          <p:nvPr/>
        </p:nvSpPr>
        <p:spPr>
          <a:xfrm>
            <a:off x="3626069" y="4351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0C77EB-0D08-9043-A49E-51267AB2E61A}"/>
              </a:ext>
            </a:extLst>
          </p:cNvPr>
          <p:cNvSpPr txBox="1"/>
          <p:nvPr/>
        </p:nvSpPr>
        <p:spPr>
          <a:xfrm>
            <a:off x="529613" y="3605273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Вероятность и время дорасти до порога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68778B-9B61-1C4C-BBF3-28E7E2317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8" y="4121684"/>
            <a:ext cx="1740120" cy="481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B8B8EF-B038-654A-821D-59308B542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1" y="5358798"/>
            <a:ext cx="2755057" cy="4440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693E6D-72E7-8742-98F9-3989F71E3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11" y="4178788"/>
            <a:ext cx="2261397" cy="4093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6F6345D-452B-8842-BE9E-959C1A42F03A}"/>
              </a:ext>
            </a:extLst>
          </p:cNvPr>
          <p:cNvSpPr txBox="1"/>
          <p:nvPr/>
        </p:nvSpPr>
        <p:spPr>
          <a:xfrm>
            <a:off x="688608" y="4792274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 ожидания такого события</a:t>
            </a:r>
            <a:endParaRPr lang="en-F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470CC0-33A7-8D44-9B66-DA9F39562516}"/>
              </a:ext>
            </a:extLst>
          </p:cNvPr>
          <p:cNvSpPr txBox="1"/>
          <p:nvPr/>
        </p:nvSpPr>
        <p:spPr>
          <a:xfrm>
            <a:off x="738861" y="58563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Вероятность такого состояния</a:t>
            </a:r>
            <a:endParaRPr lang="en-FR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39BFD6-4A10-AE48-9A34-9E8FF4C7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893948"/>
            <a:ext cx="565830" cy="33169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A884CF-F476-5245-BBFA-E80462440E6F}"/>
              </a:ext>
            </a:extLst>
          </p:cNvPr>
          <p:cNvCxnSpPr>
            <a:cxnSpLocks/>
          </p:cNvCxnSpPr>
          <p:nvPr/>
        </p:nvCxnSpPr>
        <p:spPr>
          <a:xfrm flipH="1">
            <a:off x="2116389" y="2477513"/>
            <a:ext cx="599764" cy="572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71CACA-AC30-F24C-BBD1-6363BBE87C51}"/>
              </a:ext>
            </a:extLst>
          </p:cNvPr>
          <p:cNvCxnSpPr>
            <a:cxnSpLocks/>
          </p:cNvCxnSpPr>
          <p:nvPr/>
        </p:nvCxnSpPr>
        <p:spPr>
          <a:xfrm>
            <a:off x="2984166" y="2424011"/>
            <a:ext cx="1319820" cy="65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54FFB3-2676-8C44-B78D-2A7146A78C93}"/>
              </a:ext>
            </a:extLst>
          </p:cNvPr>
          <p:cNvCxnSpPr>
            <a:cxnSpLocks/>
          </p:cNvCxnSpPr>
          <p:nvPr/>
        </p:nvCxnSpPr>
        <p:spPr>
          <a:xfrm>
            <a:off x="4303986" y="3468291"/>
            <a:ext cx="0" cy="764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7643488-D597-5D41-85A9-B329952DAC72}"/>
              </a:ext>
            </a:extLst>
          </p:cNvPr>
          <p:cNvCxnSpPr>
            <a:cxnSpLocks/>
          </p:cNvCxnSpPr>
          <p:nvPr/>
        </p:nvCxnSpPr>
        <p:spPr>
          <a:xfrm>
            <a:off x="1828964" y="3537784"/>
            <a:ext cx="0" cy="625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078FB6-3F25-164B-9048-24A10D122661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816164" y="4507979"/>
            <a:ext cx="300226" cy="85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14319BB-DCF4-0A4F-867C-37C4D2E2E50A}"/>
              </a:ext>
            </a:extLst>
          </p:cNvPr>
          <p:cNvCxnSpPr>
            <a:cxnSpLocks/>
          </p:cNvCxnSpPr>
          <p:nvPr/>
        </p:nvCxnSpPr>
        <p:spPr>
          <a:xfrm>
            <a:off x="5007316" y="4740491"/>
            <a:ext cx="0" cy="973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5924FC-8BA7-E34B-95B3-7BB363A9D3E7}"/>
              </a:ext>
            </a:extLst>
          </p:cNvPr>
          <p:cNvCxnSpPr>
            <a:cxnSpLocks/>
          </p:cNvCxnSpPr>
          <p:nvPr/>
        </p:nvCxnSpPr>
        <p:spPr>
          <a:xfrm>
            <a:off x="3626069" y="5580817"/>
            <a:ext cx="1025483" cy="275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76528"/>
      </p:ext>
    </p:extLst>
  </p:cSld>
  <p:clrMapOvr>
    <a:masterClrMapping/>
  </p:clrMapOvr>
  <p:transition spd="med" advTm="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855023"/>
          </a:xfrm>
        </p:spPr>
        <p:txBody>
          <a:bodyPr/>
          <a:lstStyle/>
          <a:p>
            <a:r>
              <a:rPr lang="ru-RU" sz="2000" dirty="0"/>
              <a:t>Домашняя контрольная (тем кто не делал)</a:t>
            </a:r>
            <a:br>
              <a:rPr lang="ru-RU" sz="2000" dirty="0"/>
            </a:br>
            <a:r>
              <a:rPr lang="ru-RU" sz="1400" dirty="0"/>
              <a:t>45 минут. 1 – 4 предложения на вопрос или формула или рисунок</a:t>
            </a:r>
            <a:endParaRPr lang="en-FR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91" y="855023"/>
            <a:ext cx="6964018" cy="579515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Убедите креациониста в общем происхождения видов, одним фактом.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Чем механизм Ламарка отличается от Дарвина?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Какая математический параметр используется и для генеалогического дерева и для </a:t>
            </a:r>
            <a:r>
              <a:rPr lang="en-US" sz="1000" dirty="0">
                <a:solidFill>
                  <a:srgbClr val="0070C0"/>
                </a:solidFill>
              </a:rPr>
              <a:t>PCA?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«фитнесс»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, «коэффициент селекции»</a:t>
            </a:r>
            <a:r>
              <a:rPr lang="en-US" sz="1000" dirty="0">
                <a:solidFill>
                  <a:srgbClr val="0070C0"/>
                </a:solidFill>
              </a:rPr>
              <a:t> s</a:t>
            </a:r>
            <a:r>
              <a:rPr lang="ru-RU" sz="1000" dirty="0">
                <a:solidFill>
                  <a:srgbClr val="0070C0"/>
                </a:solidFill>
              </a:rPr>
              <a:t>, «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en-US" sz="1000" dirty="0" err="1">
                <a:solidFill>
                  <a:srgbClr val="0070C0"/>
                </a:solidFill>
              </a:rPr>
              <a:t>р</a:t>
            </a:r>
            <a:r>
              <a:rPr lang="ru-RU" sz="1000" dirty="0" err="1">
                <a:solidFill>
                  <a:srgbClr val="0070C0"/>
                </a:solidFill>
              </a:rPr>
              <a:t>екомбинация</a:t>
            </a:r>
            <a:r>
              <a:rPr lang="ru-RU" sz="1000" dirty="0">
                <a:solidFill>
                  <a:srgbClr val="0070C0"/>
                </a:solidFill>
              </a:rPr>
              <a:t>»,? 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«случайный генетический дрейф»?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Почему 2й и 3ий члены в </a:t>
            </a:r>
            <a:r>
              <a:rPr lang="ru-RU" sz="1000" dirty="0" err="1">
                <a:solidFill>
                  <a:srgbClr val="0070C0"/>
                </a:solidFill>
              </a:rPr>
              <a:t>ур</a:t>
            </a:r>
            <a:r>
              <a:rPr lang="ru-RU" sz="1000" dirty="0">
                <a:solidFill>
                  <a:srgbClr val="0070C0"/>
                </a:solidFill>
              </a:rPr>
              <a:t>.</a:t>
            </a:r>
            <a:r>
              <a:rPr lang="en-US" sz="1000" dirty="0">
                <a:solidFill>
                  <a:srgbClr val="0070C0"/>
                </a:solidFill>
              </a:rPr>
              <a:t>. </a:t>
            </a:r>
            <a:r>
              <a:rPr lang="ru-RU" sz="1000" dirty="0">
                <a:solidFill>
                  <a:srgbClr val="0070C0"/>
                </a:solidFill>
              </a:rPr>
              <a:t>Колмогорова это 1я производная, а й член вторая ?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Каким процессом можно пренебречь когда и мутантов и дикого типа очень много?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Нарисуйте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изменение частоты мутантов со временем в пределе очень большой популяции.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происходит с </a:t>
            </a:r>
            <a:r>
              <a:rPr lang="en-US" sz="1000" dirty="0">
                <a:solidFill>
                  <a:srgbClr val="0070C0"/>
                </a:solidFill>
              </a:rPr>
              <a:t>s</a:t>
            </a:r>
            <a:r>
              <a:rPr lang="ru-RU" sz="1000" dirty="0">
                <a:solidFill>
                  <a:srgbClr val="0070C0"/>
                </a:solidFill>
              </a:rPr>
              <a:t> при измен</a:t>
            </a:r>
            <a:r>
              <a:rPr lang="en-US" sz="1000" dirty="0">
                <a:solidFill>
                  <a:srgbClr val="0070C0"/>
                </a:solidFill>
              </a:rPr>
              <a:t>e</a:t>
            </a:r>
            <a:r>
              <a:rPr lang="ru-RU" sz="1000" dirty="0" err="1">
                <a:solidFill>
                  <a:srgbClr val="0070C0"/>
                </a:solidFill>
              </a:rPr>
              <a:t>нии</a:t>
            </a:r>
            <a:r>
              <a:rPr lang="ru-RU" sz="1000" dirty="0">
                <a:solidFill>
                  <a:srgbClr val="0070C0"/>
                </a:solidFill>
              </a:rPr>
              <a:t> внешней среды?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Определите «антигенный побег от иммунной системы».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Определите «</a:t>
            </a:r>
            <a:r>
              <a:rPr lang="ru-RU" sz="1000" dirty="0" err="1">
                <a:solidFill>
                  <a:srgbClr val="0070C0"/>
                </a:solidFill>
              </a:rPr>
              <a:t>эпистаз</a:t>
            </a:r>
            <a:r>
              <a:rPr lang="ru-RU" sz="1000" dirty="0">
                <a:solidFill>
                  <a:srgbClr val="0070C0"/>
                </a:solidFill>
              </a:rPr>
              <a:t>».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стационарное состояние?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Какую форму плотность вероятности стационарного состояния имеет в отсутствие естественного отбора, в больших и малых популяциях отдельно?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 Нарисуйте схематически </a:t>
            </a:r>
            <a:r>
              <a:rPr lang="en-US" sz="1000" dirty="0">
                <a:solidFill>
                  <a:srgbClr val="0070C0"/>
                </a:solidFill>
              </a:rPr>
              <a:t>f(t) </a:t>
            </a:r>
            <a:r>
              <a:rPr lang="en-US" sz="1000" dirty="0" err="1">
                <a:solidFill>
                  <a:srgbClr val="0070C0"/>
                </a:solidFill>
              </a:rPr>
              <a:t>д</a:t>
            </a:r>
            <a:r>
              <a:rPr lang="ru-RU" sz="1000" dirty="0">
                <a:solidFill>
                  <a:srgbClr val="0070C0"/>
                </a:solidFill>
              </a:rPr>
              <a:t>ля 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адаптации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в интервале размеров популяций, 1/</a:t>
            </a:r>
            <a:r>
              <a:rPr lang="en-US" sz="1000" dirty="0">
                <a:solidFill>
                  <a:srgbClr val="0070C0"/>
                </a:solidFill>
              </a:rPr>
              <a:t>s</a:t>
            </a:r>
            <a:r>
              <a:rPr lang="ru-RU" sz="1000" dirty="0">
                <a:solidFill>
                  <a:srgbClr val="0070C0"/>
                </a:solidFill>
              </a:rPr>
              <a:t> &lt;&lt; </a:t>
            </a:r>
            <a:r>
              <a:rPr lang="en-US" sz="1000" dirty="0">
                <a:solidFill>
                  <a:srgbClr val="0070C0"/>
                </a:solidFill>
              </a:rPr>
              <a:t>N &lt;&lt; 1/</a:t>
            </a:r>
            <a:r>
              <a:rPr lang="en-US" sz="10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en-US" sz="1000" dirty="0">
                <a:solidFill>
                  <a:srgbClr val="0070C0"/>
                </a:solidFill>
              </a:rPr>
              <a:t>.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 случайный процесс, как при отсутствии и в присутствие отбора.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Напишите общее выражение  средней величины наблюдаемой переменной зависящей от доли мутантов через плотность вероятности. 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генетическое расстояние? Напишите его через </a:t>
            </a:r>
            <a:r>
              <a:rPr lang="en-US" sz="1000" dirty="0">
                <a:solidFill>
                  <a:srgbClr val="0070C0"/>
                </a:solidFill>
              </a:rPr>
              <a:t>f.</a:t>
            </a:r>
            <a:endParaRPr lang="ru-RU" sz="1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Каковы доминирующие факторы эволюции в интервале размеров популяций, 1/</a:t>
            </a:r>
            <a:r>
              <a:rPr lang="en-US" sz="1000" dirty="0">
                <a:solidFill>
                  <a:srgbClr val="0070C0"/>
                </a:solidFill>
              </a:rPr>
              <a:t>s</a:t>
            </a:r>
            <a:r>
              <a:rPr lang="ru-RU" sz="1000" dirty="0">
                <a:solidFill>
                  <a:srgbClr val="0070C0"/>
                </a:solidFill>
              </a:rPr>
              <a:t> &lt;&lt; </a:t>
            </a:r>
            <a:r>
              <a:rPr lang="en-US" sz="1000" dirty="0">
                <a:solidFill>
                  <a:srgbClr val="0070C0"/>
                </a:solidFill>
              </a:rPr>
              <a:t>N &lt;&lt; 1/</a:t>
            </a:r>
            <a:r>
              <a:rPr lang="en-US" sz="10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ru-RU" sz="1000" dirty="0">
                <a:solidFill>
                  <a:srgbClr val="0070C0"/>
                </a:solidFill>
                <a:latin typeface="Symbol" pitchFamily="2" charset="2"/>
              </a:rPr>
              <a:t> </a:t>
            </a:r>
            <a:r>
              <a:rPr lang="ru-RU" sz="1000" dirty="0">
                <a:solidFill>
                  <a:srgbClr val="0070C0"/>
                </a:solidFill>
              </a:rPr>
              <a:t>,  при (а) малой и б)  большой </a:t>
            </a:r>
            <a:r>
              <a:rPr lang="ru-RU" sz="1000" dirty="0" err="1">
                <a:solidFill>
                  <a:srgbClr val="0070C0"/>
                </a:solidFill>
              </a:rPr>
              <a:t>гетерозиготности</a:t>
            </a:r>
            <a:r>
              <a:rPr lang="ru-RU" sz="1000" dirty="0">
                <a:solidFill>
                  <a:srgbClr val="0070C0"/>
                </a:solidFill>
              </a:rPr>
              <a:t>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</a:t>
            </a:r>
            <a:r>
              <a:rPr lang="en-US" sz="1000" dirty="0">
                <a:solidFill>
                  <a:srgbClr val="0070C0"/>
                </a:solidFill>
              </a:rPr>
              <a:t>“</a:t>
            </a:r>
            <a:r>
              <a:rPr lang="ru-RU" sz="1000" dirty="0" err="1">
                <a:solidFill>
                  <a:srgbClr val="0070C0"/>
                </a:solidFill>
              </a:rPr>
              <a:t>гаплотип</a:t>
            </a:r>
            <a:r>
              <a:rPr lang="en-US" sz="1000" dirty="0">
                <a:solidFill>
                  <a:srgbClr val="0070C0"/>
                </a:solidFill>
              </a:rPr>
              <a:t>”</a:t>
            </a:r>
            <a:r>
              <a:rPr lang="ru-RU" sz="1000" dirty="0">
                <a:solidFill>
                  <a:srgbClr val="0070C0"/>
                </a:solidFill>
              </a:rPr>
              <a:t>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 с помощью </a:t>
            </a:r>
            <a:r>
              <a:rPr lang="ru-RU" sz="1000" dirty="0" err="1">
                <a:solidFill>
                  <a:srgbClr val="0070C0"/>
                </a:solidFill>
              </a:rPr>
              <a:t>подчсета</a:t>
            </a:r>
            <a:r>
              <a:rPr lang="ru-RU" sz="1000" dirty="0">
                <a:solidFill>
                  <a:srgbClr val="0070C0"/>
                </a:solidFill>
              </a:rPr>
              <a:t>  </a:t>
            </a:r>
            <a:r>
              <a:rPr lang="ru-RU" sz="1000" dirty="0" err="1">
                <a:solidFill>
                  <a:srgbClr val="0070C0"/>
                </a:solidFill>
              </a:rPr>
              <a:t>гаплотоипов</a:t>
            </a:r>
            <a:r>
              <a:rPr lang="ru-RU" sz="1000" dirty="0">
                <a:solidFill>
                  <a:srgbClr val="0070C0"/>
                </a:solidFill>
              </a:rPr>
              <a:t> измерить эффективный размер популяции 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Когда нужно использовать ОДУ, когда </a:t>
            </a:r>
            <a:r>
              <a:rPr lang="ru-RU" sz="1000" dirty="0" err="1">
                <a:solidFill>
                  <a:srgbClr val="0070C0"/>
                </a:solidFill>
              </a:rPr>
              <a:t>Гиллеспи</a:t>
            </a:r>
            <a:r>
              <a:rPr lang="ru-RU" sz="1000" dirty="0">
                <a:solidFill>
                  <a:srgbClr val="0070C0"/>
                </a:solidFill>
              </a:rPr>
              <a:t>, когда Монте Карло для моделирования систем «хищник -добыча»? 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Кроме стабильного  стационарного состояния, назовите еще два типа поведения системы.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Что такое «</a:t>
            </a:r>
            <a:r>
              <a:rPr lang="ru-RU" sz="1000" dirty="0" err="1">
                <a:solidFill>
                  <a:srgbClr val="0070C0"/>
                </a:solidFill>
              </a:rPr>
              <a:t>анзац</a:t>
            </a:r>
            <a:r>
              <a:rPr lang="ru-RU" sz="1000" dirty="0">
                <a:solidFill>
                  <a:srgbClr val="0070C0"/>
                </a:solidFill>
              </a:rPr>
              <a:t>»?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Формула и определение для  «стохастический порога».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000" dirty="0">
                <a:solidFill>
                  <a:srgbClr val="0070C0"/>
                </a:solidFill>
              </a:rPr>
              <a:t>Какова вероятность фиксации аллели в нейтральном случае и при наличии положительного отбора?</a:t>
            </a:r>
            <a:endParaRPr lang="en-FR" sz="1000" dirty="0"/>
          </a:p>
        </p:txBody>
      </p:sp>
    </p:spTree>
    <p:extLst>
      <p:ext uri="{BB962C8B-B14F-4D97-AF65-F5344CB8AC3E}">
        <p14:creationId xmlns:p14="http://schemas.microsoft.com/office/powerpoint/2010/main" val="2669304768"/>
      </p:ext>
    </p:extLst>
  </p:cSld>
  <p:clrMapOvr>
    <a:masterClrMapping/>
  </p:clrMapOvr>
  <p:transition spd="med" advTm="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F627-2AC9-AC4B-9589-E17C77D3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-114300"/>
            <a:ext cx="6508377" cy="1143000"/>
          </a:xfrm>
        </p:spPr>
        <p:txBody>
          <a:bodyPr/>
          <a:lstStyle/>
          <a:p>
            <a:r>
              <a:rPr lang="ru-RU" dirty="0"/>
              <a:t>Домашнее задание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6DA49-8AC0-7841-8CF7-5355470C8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17" y="1339319"/>
            <a:ext cx="6508377" cy="3916363"/>
          </a:xfrm>
        </p:spPr>
        <p:txBody>
          <a:bodyPr>
            <a:normAutofit/>
          </a:bodyPr>
          <a:lstStyle/>
          <a:p>
            <a:r>
              <a:rPr lang="ru-RU" sz="1600" dirty="0"/>
              <a:t>Найти устойчивое стационарное состояние «морковка, зайцы, волки» в алгоритме УДЕ или </a:t>
            </a:r>
            <a:r>
              <a:rPr lang="ru-RU" sz="1600" dirty="0" err="1"/>
              <a:t>Гиллеспи</a:t>
            </a:r>
            <a:endParaRPr lang="ru-RU" sz="1600" dirty="0"/>
          </a:p>
          <a:p>
            <a:r>
              <a:rPr lang="ru-RU" sz="1600" dirty="0"/>
              <a:t>Метод: подобрать параметры так чтобы  волков было меньше чем зайцев и их меньше  чем морковки,  а характерные времена жизни для всех трех были одного порядка</a:t>
            </a:r>
            <a:endParaRPr lang="en-FR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87A10-D016-F143-8849-1FF12F7B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84" y="3505957"/>
            <a:ext cx="2999863" cy="2617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4FD62-24DE-4140-A595-8A83E88BF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82" y="3161793"/>
            <a:ext cx="2279005" cy="201186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E14D0D-08B9-CC44-BA27-CE940C5E3EA8}"/>
              </a:ext>
            </a:extLst>
          </p:cNvPr>
          <p:cNvSpPr/>
          <p:nvPr/>
        </p:nvSpPr>
        <p:spPr>
          <a:xfrm>
            <a:off x="2385391" y="4054710"/>
            <a:ext cx="755375" cy="421388"/>
          </a:xfrm>
          <a:prstGeom prst="roundRect">
            <a:avLst/>
          </a:prstGeom>
          <a:solidFill>
            <a:srgbClr val="FFFF00">
              <a:alpha val="3277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6A1D0-5B2D-3846-B028-BB0BED3E8663}"/>
              </a:ext>
            </a:extLst>
          </p:cNvPr>
          <p:cNvSpPr/>
          <p:nvPr/>
        </p:nvSpPr>
        <p:spPr>
          <a:xfrm>
            <a:off x="2385391" y="4674874"/>
            <a:ext cx="964096" cy="437041"/>
          </a:xfrm>
          <a:prstGeom prst="roundRect">
            <a:avLst/>
          </a:prstGeom>
          <a:solidFill>
            <a:srgbClr val="FFFF00">
              <a:alpha val="3277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263B3D-BA47-2A40-968A-0E8633D38798}"/>
              </a:ext>
            </a:extLst>
          </p:cNvPr>
          <p:cNvSpPr/>
          <p:nvPr/>
        </p:nvSpPr>
        <p:spPr>
          <a:xfrm>
            <a:off x="2178424" y="3364906"/>
            <a:ext cx="962342" cy="421388"/>
          </a:xfrm>
          <a:prstGeom prst="roundRect">
            <a:avLst/>
          </a:prstGeom>
          <a:solidFill>
            <a:srgbClr val="FFFF00">
              <a:alpha val="3277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9EFC5-7C31-0D4A-9FC7-9705DA7B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95" y="5702045"/>
            <a:ext cx="3505200" cy="596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98DA7D-B2EA-9847-A389-E0F107DD70A5}"/>
              </a:ext>
            </a:extLst>
          </p:cNvPr>
          <p:cNvCxnSpPr/>
          <p:nvPr/>
        </p:nvCxnSpPr>
        <p:spPr>
          <a:xfrm>
            <a:off x="5039795" y="1982507"/>
            <a:ext cx="901239" cy="1424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33A49C-26E7-CC4F-AB1E-104810665704}"/>
              </a:ext>
            </a:extLst>
          </p:cNvPr>
          <p:cNvCxnSpPr>
            <a:cxnSpLocks/>
          </p:cNvCxnSpPr>
          <p:nvPr/>
        </p:nvCxnSpPr>
        <p:spPr>
          <a:xfrm flipH="1">
            <a:off x="2503382" y="1917280"/>
            <a:ext cx="1078823" cy="1380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106579"/>
      </p:ext>
    </p:extLst>
  </p:cSld>
  <p:clrMapOvr>
    <a:masterClrMapping/>
  </p:clrMapOvr>
  <p:transition spd="med" advTm="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A56A-F7B2-1A42-97CC-EF605A2B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0337"/>
            <a:ext cx="6508377" cy="1143000"/>
          </a:xfrm>
        </p:spPr>
        <p:txBody>
          <a:bodyPr/>
          <a:lstStyle/>
          <a:p>
            <a:r>
              <a:rPr lang="en-FR" dirty="0"/>
              <a:t>Stability condition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56A-8BE3-E743-AAB0-0911DF33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76" y="1303337"/>
            <a:ext cx="47498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CF033-EDDC-2B40-ADA9-B9C6C6D5854D}"/>
              </a:ext>
            </a:extLst>
          </p:cNvPr>
          <p:cNvSpPr/>
          <p:nvPr/>
        </p:nvSpPr>
        <p:spPr>
          <a:xfrm>
            <a:off x="4201297" y="3880022"/>
            <a:ext cx="1618735" cy="691978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92214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62C75-108D-F644-B0F1-8753F11E5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i="1" dirty="0"/>
              <a:t> </a:t>
            </a:r>
            <a:r>
              <a:rPr lang="en-US" dirty="0" err="1"/>
              <a:t>Wolz</a:t>
            </a:r>
            <a:r>
              <a:rPr lang="en-US" dirty="0"/>
              <a:t> et al 2021, </a:t>
            </a:r>
            <a:r>
              <a:rPr lang="en-US" i="1" dirty="0"/>
              <a:t>Nature</a:t>
            </a:r>
            <a:endParaRPr lang="ru-RU" i="1" dirty="0"/>
          </a:p>
          <a:p>
            <a:r>
              <a:rPr lang="en-US" dirty="0"/>
              <a:t>Davies et al 2021, </a:t>
            </a:r>
            <a:r>
              <a:rPr lang="en-US" i="1" dirty="0"/>
              <a:t>Science </a:t>
            </a:r>
            <a:r>
              <a:rPr lang="ru-RU" dirty="0"/>
              <a:t> </a:t>
            </a:r>
          </a:p>
          <a:p>
            <a:r>
              <a:rPr lang="en-GB" i="1" dirty="0"/>
              <a:t>Graham et al 2021, Lancet Public Health</a:t>
            </a:r>
          </a:p>
          <a:p>
            <a:r>
              <a:rPr lang="en-GB" dirty="0"/>
              <a:t>Campbell et al 2021, </a:t>
            </a:r>
            <a:r>
              <a:rPr lang="en-GB" i="1" dirty="0"/>
              <a:t>Euro Surveillance</a:t>
            </a:r>
            <a:endParaRPr lang="ru-RU" i="1" dirty="0"/>
          </a:p>
          <a:p>
            <a:r>
              <a:rPr lang="en-US" dirty="0"/>
              <a:t>Davis et al 2021, </a:t>
            </a:r>
            <a:r>
              <a:rPr lang="en-US" i="1" dirty="0"/>
              <a:t>Nature</a:t>
            </a:r>
          </a:p>
          <a:p>
            <a:r>
              <a:rPr lang="en-GB" dirty="0"/>
              <a:t>  </a:t>
            </a:r>
          </a:p>
          <a:p>
            <a:br>
              <a:rPr lang="en-GB" i="1" dirty="0"/>
            </a:br>
            <a:endParaRPr lang="en-GB" dirty="0"/>
          </a:p>
          <a:p>
            <a:endParaRPr lang="en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EE41A-EBD3-7845-979A-A682CEFC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29000"/>
            <a:ext cx="6871447" cy="1398494"/>
          </a:xfrm>
        </p:spPr>
        <p:txBody>
          <a:bodyPr/>
          <a:lstStyle/>
          <a:p>
            <a:r>
              <a:rPr lang="ru-RU" dirty="0"/>
              <a:t>Данные по </a:t>
            </a:r>
            <a:r>
              <a:rPr lang="en-FR" dirty="0"/>
              <a:t>SARS </a:t>
            </a:r>
            <a:r>
              <a:rPr lang="en-US" dirty="0"/>
              <a:t>C</a:t>
            </a:r>
            <a:r>
              <a:rPr lang="en-FR" dirty="0"/>
              <a:t>oV-2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12DAA-B29A-A340-AFE7-61CEA4140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1774"/>
            <a:ext cx="3585222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9" y="188775"/>
            <a:ext cx="6508377" cy="1143000"/>
          </a:xfrm>
        </p:spPr>
        <p:txBody>
          <a:bodyPr/>
          <a:lstStyle/>
          <a:p>
            <a:r>
              <a:rPr lang="ru-RU" sz="3200" dirty="0"/>
              <a:t>Адаптация </a:t>
            </a:r>
            <a:r>
              <a:rPr lang="en-US" sz="3200" dirty="0"/>
              <a:t>SARS-Cov-2</a:t>
            </a:r>
            <a:r>
              <a:rPr lang="ru-RU" sz="3200" dirty="0"/>
              <a:t>: альфа штамм </a:t>
            </a:r>
            <a:r>
              <a:rPr lang="en-US" sz="3200" dirty="0"/>
              <a:t>(B.1.1.7)</a:t>
            </a:r>
            <a:r>
              <a:rPr lang="ru-RU" sz="3200" dirty="0"/>
              <a:t> </a:t>
            </a:r>
            <a:endParaRPr lang="en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EC9AE-80B7-EB4B-840F-7ADEDBAB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79" y="1983294"/>
            <a:ext cx="4002562" cy="4604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CFD14-BE91-FF42-9B43-1FAFA7944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" y="1485130"/>
            <a:ext cx="3594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0626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0703"/>
            <a:ext cx="6508377" cy="1143000"/>
          </a:xfrm>
        </p:spPr>
        <p:txBody>
          <a:bodyPr/>
          <a:lstStyle/>
          <a:p>
            <a:r>
              <a:rPr lang="ru-RU" dirty="0"/>
              <a:t>План лекции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09800"/>
            <a:ext cx="6964018" cy="3916363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Разбор контрольной (</a:t>
            </a:r>
            <a:r>
              <a:rPr lang="en-US" b="1" dirty="0">
                <a:solidFill>
                  <a:srgbClr val="0070C0"/>
                </a:solidFill>
              </a:rPr>
              <a:t>15 </a:t>
            </a:r>
            <a:r>
              <a:rPr lang="ru-RU" b="1" dirty="0">
                <a:solidFill>
                  <a:srgbClr val="0070C0"/>
                </a:solidFill>
              </a:rPr>
              <a:t>мин) </a:t>
            </a:r>
          </a:p>
          <a:p>
            <a:r>
              <a:rPr lang="ru-RU" b="1" dirty="0">
                <a:solidFill>
                  <a:srgbClr val="0070C0"/>
                </a:solidFill>
              </a:rPr>
              <a:t>Эволюция </a:t>
            </a:r>
            <a:r>
              <a:rPr lang="en-US" b="1" dirty="0">
                <a:solidFill>
                  <a:srgbClr val="0070C0"/>
                </a:solidFill>
              </a:rPr>
              <a:t>SARS CoV-2 (25 min)</a:t>
            </a:r>
            <a:endParaRPr lang="ru-RU" b="1" dirty="0">
              <a:solidFill>
                <a:srgbClr val="0070C0"/>
              </a:solidFill>
            </a:endParaRPr>
          </a:p>
          <a:p>
            <a:r>
              <a:rPr lang="ru-RU" b="1" dirty="0">
                <a:solidFill>
                  <a:srgbClr val="0070C0"/>
                </a:solidFill>
              </a:rPr>
              <a:t>В предыдущей серии</a:t>
            </a:r>
            <a:r>
              <a:rPr lang="en-US" b="1" dirty="0">
                <a:solidFill>
                  <a:srgbClr val="0070C0"/>
                </a:solidFill>
              </a:rPr>
              <a:t> (5 min)</a:t>
            </a:r>
          </a:p>
          <a:p>
            <a:r>
              <a:rPr lang="ru-RU" b="1" dirty="0">
                <a:solidFill>
                  <a:srgbClr val="0070C0"/>
                </a:solidFill>
              </a:rPr>
              <a:t>Конкуренция многих локусов (4</a:t>
            </a:r>
            <a:r>
              <a:rPr lang="en-US" b="1" dirty="0">
                <a:solidFill>
                  <a:srgbClr val="0070C0"/>
                </a:solidFill>
              </a:rPr>
              <a:t>5 </a:t>
            </a:r>
            <a:r>
              <a:rPr lang="ru-RU" b="1" dirty="0">
                <a:solidFill>
                  <a:srgbClr val="0070C0"/>
                </a:solidFill>
              </a:rPr>
              <a:t>мин)</a:t>
            </a:r>
          </a:p>
          <a:p>
            <a:endParaRPr lang="ru-RU" b="1" dirty="0">
              <a:solidFill>
                <a:srgbClr val="0070C0"/>
              </a:solidFill>
            </a:endParaRPr>
          </a:p>
          <a:p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71477426"/>
      </p:ext>
    </p:extLst>
  </p:cSld>
  <p:clrMapOvr>
    <a:masterClrMapping/>
  </p:clrMapOvr>
  <p:transition spd="med" advTm="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9" y="188775"/>
            <a:ext cx="6508377" cy="1143000"/>
          </a:xfrm>
        </p:spPr>
        <p:txBody>
          <a:bodyPr/>
          <a:lstStyle/>
          <a:p>
            <a:r>
              <a:rPr lang="ru-RU" sz="3200" dirty="0"/>
              <a:t>История штамма </a:t>
            </a:r>
            <a:r>
              <a:rPr lang="en-US" sz="3200" dirty="0"/>
              <a:t>B.1.1.7</a:t>
            </a:r>
            <a:r>
              <a:rPr lang="ru-RU" sz="3200" dirty="0"/>
              <a:t> </a:t>
            </a:r>
            <a:endParaRPr lang="en-F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24B0F-092D-F04A-9529-F1CCC230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65" y="1786989"/>
            <a:ext cx="4597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44"/>
      </p:ext>
    </p:extLst>
  </p:cSld>
  <p:clrMapOvr>
    <a:masterClrMapping/>
  </p:clrMapOvr>
  <p:transition spd="med" advTm="0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9D29-2097-1A4B-B9BE-319D3E04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9218"/>
            <a:ext cx="6508377" cy="1143000"/>
          </a:xfrm>
        </p:spPr>
        <p:txBody>
          <a:bodyPr/>
          <a:lstStyle/>
          <a:p>
            <a:r>
              <a:rPr lang="ru-RU" dirty="0"/>
              <a:t>Новый вариант обгоняет старый во время </a:t>
            </a:r>
            <a:r>
              <a:rPr lang="ru-RU" dirty="0" err="1"/>
              <a:t>локдауна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1F1B6-19B0-AD40-A38C-5D8CF20B8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70" y="1317384"/>
            <a:ext cx="2649476" cy="5441398"/>
          </a:xfrm>
        </p:spPr>
      </p:pic>
    </p:spTree>
    <p:extLst>
      <p:ext uri="{BB962C8B-B14F-4D97-AF65-F5344CB8AC3E}">
        <p14:creationId xmlns:p14="http://schemas.microsoft.com/office/powerpoint/2010/main" val="3399374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9D29-2097-1A4B-B9BE-319D3E04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9218"/>
            <a:ext cx="6508377" cy="1143000"/>
          </a:xfrm>
        </p:spPr>
        <p:txBody>
          <a:bodyPr/>
          <a:lstStyle/>
          <a:p>
            <a:r>
              <a:rPr lang="ru-RU" dirty="0"/>
              <a:t>Новый вариант убивает на 60% больше</a:t>
            </a:r>
            <a:endParaRPr lang="en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EF9A24-9A26-B046-95EA-DF24CC367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54" y="2292928"/>
            <a:ext cx="2206401" cy="39163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C625D-B0FB-AC4F-8A68-116BF0DEF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54" y="2136559"/>
            <a:ext cx="3619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4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E098-C11F-0F4C-A7D3-4A142811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6" y="498763"/>
            <a:ext cx="6508377" cy="1143000"/>
          </a:xfrm>
        </p:spPr>
        <p:txBody>
          <a:bodyPr/>
          <a:lstStyle/>
          <a:p>
            <a:r>
              <a:rPr lang="ru-RU" sz="3200" dirty="0"/>
              <a:t>Следующие штаммы и их </a:t>
            </a:r>
            <a:r>
              <a:rPr lang="ru-RU" sz="3200" dirty="0" err="1"/>
              <a:t>клональная</a:t>
            </a:r>
            <a:r>
              <a:rPr lang="ru-RU" sz="3200" dirty="0"/>
              <a:t> интерференция</a:t>
            </a:r>
            <a:endParaRPr lang="en-FR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F08AE-0DE3-5E42-A99A-9D6CE4D3D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5" y="2019795"/>
            <a:ext cx="6955610" cy="4546595"/>
          </a:xfrm>
        </p:spPr>
      </p:pic>
    </p:spTree>
    <p:extLst>
      <p:ext uri="{BB962C8B-B14F-4D97-AF65-F5344CB8AC3E}">
        <p14:creationId xmlns:p14="http://schemas.microsoft.com/office/powerpoint/2010/main" val="3856465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E098-C11F-0F4C-A7D3-4A142811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Число репродукции </a:t>
            </a:r>
            <a:r>
              <a:rPr lang="en-US" sz="3200" dirty="0"/>
              <a:t>R</a:t>
            </a:r>
            <a:r>
              <a:rPr lang="en-US" sz="3200" baseline="-25000" dirty="0"/>
              <a:t>0</a:t>
            </a:r>
            <a:endParaRPr lang="en-FR" sz="3200" baseline="-250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90E4337-8AEE-1246-8D44-2AD79D236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6587"/>
            <a:ext cx="7986156" cy="3684385"/>
          </a:xfrm>
        </p:spPr>
      </p:pic>
    </p:spTree>
    <p:extLst>
      <p:ext uri="{BB962C8B-B14F-4D97-AF65-F5344CB8AC3E}">
        <p14:creationId xmlns:p14="http://schemas.microsoft.com/office/powerpoint/2010/main" val="3807230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E0BB-A7AD-1B45-9A04-2D9EAE49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гриппе и САРС Ков 2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92095-77E8-6B4F-87F4-3085DB24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https://www.youtube.com/watch?v=A1M2oWgwmtI&amp;t=4413s</a:t>
            </a:r>
            <a:br>
              <a:rPr lang="en-GB" dirty="0"/>
            </a:br>
            <a:endParaRPr lang="en-GB" dirty="0"/>
          </a:p>
          <a:p>
            <a:r>
              <a:rPr lang="en-GB" dirty="0">
                <a:hlinkClick r:id="rId3"/>
              </a:rPr>
              <a:t>https://www.youtube.com/watch?v</a:t>
            </a:r>
            <a:r>
              <a:rPr lang="en-GB">
                <a:hlinkClick r:id="rId3"/>
              </a:rPr>
              <a:t>=Men9WDWvK9E</a:t>
            </a:r>
            <a:endParaRPr lang="en-GB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462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6426-4CF2-5747-98DC-B33150AA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предыдущей серии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20842425"/>
      </p:ext>
    </p:extLst>
  </p:cSld>
  <p:clrMapOvr>
    <a:masterClrMapping/>
  </p:clrMapOvr>
  <p:transition spd="med" advTm="0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AEEE-E890-C343-8262-154F7FE4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160337"/>
            <a:ext cx="7277101" cy="1143000"/>
          </a:xfrm>
        </p:spPr>
        <p:txBody>
          <a:bodyPr/>
          <a:lstStyle/>
          <a:p>
            <a:r>
              <a:rPr lang="ru-RU" dirty="0" err="1"/>
              <a:t>Клональная</a:t>
            </a:r>
            <a:r>
              <a:rPr lang="ru-RU" dirty="0"/>
              <a:t> интерференция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F6808-FA27-D94A-B871-2A31C64A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7" y="2135163"/>
            <a:ext cx="4500307" cy="36450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2F37E9-52AC-4A47-BDE6-A6E992367DD1}"/>
              </a:ext>
            </a:extLst>
          </p:cNvPr>
          <p:cNvGrpSpPr/>
          <p:nvPr/>
        </p:nvGrpSpPr>
        <p:grpSpPr>
          <a:xfrm>
            <a:off x="5027545" y="2882786"/>
            <a:ext cx="3971688" cy="1472620"/>
            <a:chOff x="1704717" y="2956876"/>
            <a:chExt cx="5436559" cy="17279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D6D9AD-5780-1543-B80B-4685854DBDE9}"/>
                </a:ext>
              </a:extLst>
            </p:cNvPr>
            <p:cNvCxnSpPr/>
            <p:nvPr/>
          </p:nvCxnSpPr>
          <p:spPr>
            <a:xfrm>
              <a:off x="1704718" y="389202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AF8559-30C1-2646-8FDD-CEC587ED7DCD}"/>
                </a:ext>
              </a:extLst>
            </p:cNvPr>
            <p:cNvSpPr/>
            <p:nvPr/>
          </p:nvSpPr>
          <p:spPr>
            <a:xfrm>
              <a:off x="3093253" y="3835666"/>
              <a:ext cx="115028" cy="112713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A3093-1E0F-8946-9545-C8B1FF16298E}"/>
                </a:ext>
              </a:extLst>
            </p:cNvPr>
            <p:cNvSpPr txBox="1"/>
            <p:nvPr/>
          </p:nvSpPr>
          <p:spPr>
            <a:xfrm>
              <a:off x="1999150" y="3474702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3A57-371F-974D-95C2-7428830EB34C}"/>
                </a:ext>
              </a:extLst>
            </p:cNvPr>
            <p:cNvSpPr txBox="1"/>
            <p:nvPr/>
          </p:nvSpPr>
          <p:spPr>
            <a:xfrm>
              <a:off x="2993759" y="3480038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C1F312-AD36-A047-84C4-5F74DF0BBF86}"/>
                </a:ext>
              </a:extLst>
            </p:cNvPr>
            <p:cNvGrpSpPr/>
            <p:nvPr/>
          </p:nvGrpSpPr>
          <p:grpSpPr>
            <a:xfrm>
              <a:off x="1704717" y="4259664"/>
              <a:ext cx="2017527" cy="112785"/>
              <a:chOff x="5676006" y="3389729"/>
              <a:chExt cx="2586789" cy="14757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70E447-C4EE-AB49-BDB4-E5A151C7F765}"/>
                  </a:ext>
                </a:extLst>
              </p:cNvPr>
              <p:cNvSpPr/>
              <p:nvPr/>
            </p:nvSpPr>
            <p:spPr>
              <a:xfrm>
                <a:off x="7467646" y="3389823"/>
                <a:ext cx="147484" cy="14748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973A501-0950-D140-9C59-1052FA411CD5}"/>
                  </a:ext>
                </a:extLst>
              </p:cNvPr>
              <p:cNvCxnSpPr/>
              <p:nvPr/>
            </p:nvCxnSpPr>
            <p:spPr>
              <a:xfrm>
                <a:off x="5676006" y="3463471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A9EADC-DC93-1C42-8FFE-BE0F702063DD}"/>
                  </a:ext>
                </a:extLst>
              </p:cNvPr>
              <p:cNvSpPr/>
              <p:nvPr/>
            </p:nvSpPr>
            <p:spPr>
              <a:xfrm>
                <a:off x="6173629" y="3389729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D0EFD0-E42C-A04E-85C5-AC1EB2AC01B8}"/>
                </a:ext>
              </a:extLst>
            </p:cNvPr>
            <p:cNvSpPr txBox="1"/>
            <p:nvPr/>
          </p:nvSpPr>
          <p:spPr>
            <a:xfrm>
              <a:off x="2007449" y="3879583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6BE11-6224-DE4E-B792-86C45C73A15D}"/>
                </a:ext>
              </a:extLst>
            </p:cNvPr>
            <p:cNvSpPr txBox="1"/>
            <p:nvPr/>
          </p:nvSpPr>
          <p:spPr>
            <a:xfrm>
              <a:off x="3007432" y="3886352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4B29E5-320B-8941-AF8D-18C7A16C118A}"/>
                </a:ext>
              </a:extLst>
            </p:cNvPr>
            <p:cNvSpPr/>
            <p:nvPr/>
          </p:nvSpPr>
          <p:spPr>
            <a:xfrm>
              <a:off x="2092830" y="3834694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5C8A168C-0A09-8043-9913-82C3EF3AE52F}"/>
                </a:ext>
              </a:extLst>
            </p:cNvPr>
            <p:cNvCxnSpPr>
              <a:cxnSpLocks/>
            </p:cNvCxnSpPr>
            <p:nvPr/>
          </p:nvCxnSpPr>
          <p:spPr>
            <a:xfrm>
              <a:off x="1729673" y="3505010"/>
              <a:ext cx="1992571" cy="1179827"/>
            </a:xfrm>
            <a:prstGeom prst="bentConnector3">
              <a:avLst/>
            </a:prstGeom>
            <a:ln>
              <a:solidFill>
                <a:srgbClr val="43FF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5D1593-6282-0F40-812F-EE5D860B6CBC}"/>
                </a:ext>
              </a:extLst>
            </p:cNvPr>
            <p:cNvCxnSpPr/>
            <p:nvPr/>
          </p:nvCxnSpPr>
          <p:spPr>
            <a:xfrm>
              <a:off x="5123749" y="336261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289CA5-891C-084D-BC55-AD6BB1543A1C}"/>
                </a:ext>
              </a:extLst>
            </p:cNvPr>
            <p:cNvSpPr/>
            <p:nvPr/>
          </p:nvSpPr>
          <p:spPr>
            <a:xfrm>
              <a:off x="5520689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56A5BE-BD68-8941-A7AD-C9B134BF0E48}"/>
                </a:ext>
              </a:extLst>
            </p:cNvPr>
            <p:cNvSpPr/>
            <p:nvPr/>
          </p:nvSpPr>
          <p:spPr>
            <a:xfrm>
              <a:off x="6512285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CF29B-36B1-9043-B857-E5D4BC9AA724}"/>
                </a:ext>
              </a:extLst>
            </p:cNvPr>
            <p:cNvSpPr txBox="1"/>
            <p:nvPr/>
          </p:nvSpPr>
          <p:spPr>
            <a:xfrm>
              <a:off x="5412239" y="295687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C31D01-E1E7-DB44-BB9D-A46AFCD49B3D}"/>
                </a:ext>
              </a:extLst>
            </p:cNvPr>
            <p:cNvSpPr txBox="1"/>
            <p:nvPr/>
          </p:nvSpPr>
          <p:spPr>
            <a:xfrm>
              <a:off x="6428069" y="2956876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2E00AC-9AAB-B044-AA2C-4CBCF10662D8}"/>
                </a:ext>
              </a:extLst>
            </p:cNvPr>
            <p:cNvGrpSpPr/>
            <p:nvPr/>
          </p:nvGrpSpPr>
          <p:grpSpPr>
            <a:xfrm>
              <a:off x="5123749" y="4426391"/>
              <a:ext cx="2017527" cy="123298"/>
              <a:chOff x="4700647" y="2941578"/>
              <a:chExt cx="2586789" cy="16133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0D7CB9-6C3F-924F-BC81-B6A5EA212BFD}"/>
                  </a:ext>
                </a:extLst>
              </p:cNvPr>
              <p:cNvCxnSpPr/>
              <p:nvPr/>
            </p:nvCxnSpPr>
            <p:spPr>
              <a:xfrm>
                <a:off x="4700647" y="3015320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A78D7D-DFFC-624C-8C06-BE536685AC63}"/>
                  </a:ext>
                </a:extLst>
              </p:cNvPr>
              <p:cNvSpPr/>
              <p:nvPr/>
            </p:nvSpPr>
            <p:spPr>
              <a:xfrm>
                <a:off x="6480970" y="294157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275D8F8-E120-804A-BA5E-1356966235EE}"/>
                  </a:ext>
                </a:extLst>
              </p:cNvPr>
              <p:cNvSpPr/>
              <p:nvPr/>
            </p:nvSpPr>
            <p:spPr>
              <a:xfrm>
                <a:off x="5220200" y="295542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2578A-B41E-2848-8C25-F14E4A7DE34F}"/>
                </a:ext>
              </a:extLst>
            </p:cNvPr>
            <p:cNvSpPr txBox="1"/>
            <p:nvPr/>
          </p:nvSpPr>
          <p:spPr>
            <a:xfrm>
              <a:off x="5409882" y="4085117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50D2B6-9081-6546-BB4D-0AEC2CEE24C9}"/>
                </a:ext>
              </a:extLst>
            </p:cNvPr>
            <p:cNvSpPr txBox="1"/>
            <p:nvPr/>
          </p:nvSpPr>
          <p:spPr>
            <a:xfrm>
              <a:off x="6404492" y="409045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57C323-485B-4A49-A0E0-B53FD587321D}"/>
                </a:ext>
              </a:extLst>
            </p:cNvPr>
            <p:cNvCxnSpPr/>
            <p:nvPr/>
          </p:nvCxnSpPr>
          <p:spPr>
            <a:xfrm flipV="1">
              <a:off x="3952621" y="3428927"/>
              <a:ext cx="888881" cy="40576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575FF4-3C4D-274C-B7C4-86358B0D3D8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21" y="4180152"/>
              <a:ext cx="983051" cy="256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516435"/>
      </p:ext>
    </p:extLst>
  </p:cSld>
  <p:clrMapOvr>
    <a:masterClrMapping/>
  </p:clrMapOvr>
  <p:transition spd="med" advTm="0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DB81-8BFF-6247-B2CD-7182B58D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1143000"/>
          </a:xfrm>
        </p:spPr>
        <p:txBody>
          <a:bodyPr/>
          <a:lstStyle/>
          <a:p>
            <a:r>
              <a:rPr lang="ru-RU" sz="2800" dirty="0"/>
              <a:t>Простое приближение</a:t>
            </a:r>
            <a:endParaRPr lang="en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75762-B5C4-304C-9FEF-F082D8D70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758537"/>
                <a:ext cx="6508377" cy="39163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dirty="0"/>
                  <a:t>Аллелей генерируется много:</a:t>
                </a:r>
              </a:p>
              <a:p>
                <a:r>
                  <a:rPr lang="en-US" dirty="0"/>
                  <a:t> </a:t>
                </a:r>
                <a:r>
                  <a:rPr lang="ru-RU" dirty="0"/>
                  <a:t>Предположим что только две аллели конкурируют зараз и пренебрежем «эффектом матрешки»</a:t>
                </a:r>
              </a:p>
              <a:p>
                <a:r>
                  <a:rPr lang="ru-RU" dirty="0"/>
                  <a:t>Популяция однородна, пока не появится пока не появится выгодная аллель в момент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(0)=1−1/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FR" dirty="0">
                    <a:effectLst/>
                  </a:rPr>
                  <a:t> </a:t>
                </a:r>
                <a:endParaRPr lang="ru-RU" dirty="0">
                  <a:effectLst/>
                </a:endParaRPr>
              </a:p>
              <a:p>
                <a:r>
                  <a:rPr lang="ru-RU" dirty="0"/>
                  <a:t>Она зафиксируется с вероятностью </a:t>
                </a:r>
                <a:r>
                  <a:rPr lang="en-FR" dirty="0"/>
                  <a:t>s </a:t>
                </a:r>
                <a:r>
                  <a:rPr lang="ru-RU" dirty="0"/>
                  <a:t>если ей не помешает другая аллель</a:t>
                </a:r>
              </a:p>
              <a:p>
                <a:r>
                  <a:rPr lang="ru-RU" dirty="0"/>
                  <a:t>Которых среднее число есть</a:t>
                </a:r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75762-B5C4-304C-9FEF-F082D8D70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758537"/>
                <a:ext cx="6508377" cy="3916363"/>
              </a:xfrm>
              <a:blipFill>
                <a:blip r:embed="rId2"/>
                <a:stretch>
                  <a:fillRect l="-780" t="-194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BD82DC8-5431-BB4D-9428-2483EB4F7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3" y="4860873"/>
            <a:ext cx="3202804" cy="98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57571-D025-2646-9972-D2DA9FDD4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09" y="5691950"/>
            <a:ext cx="3192302" cy="930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A51A9-528D-C54F-9DAA-9BCCF2ED7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03" y="1667911"/>
            <a:ext cx="1348724" cy="6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5796"/>
      </p:ext>
    </p:extLst>
  </p:cSld>
  <p:clrMapOvr>
    <a:masterClrMapping/>
  </p:clrMapOvr>
  <p:transition spd="med" advTm="0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8721-0D98-5A4E-BEB1-85013694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4" y="157162"/>
            <a:ext cx="6508377" cy="1143000"/>
          </a:xfrm>
        </p:spPr>
        <p:txBody>
          <a:bodyPr/>
          <a:lstStyle/>
          <a:p>
            <a:r>
              <a:rPr lang="ru-RU" dirty="0"/>
              <a:t>Вычисление интеграла методом перевала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97D5E-61E4-2B46-AF6B-D490686BD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3" y="1647639"/>
            <a:ext cx="4790596" cy="898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97797-BD5A-6447-9425-EAB7425A5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26" y="2876127"/>
            <a:ext cx="7772400" cy="67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D66FA-E958-0B47-8B2E-94CBA7FB4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1" y="5616387"/>
            <a:ext cx="3494809" cy="967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E82A3D-C209-2F4F-BBAE-FBF08E9F0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09" y="3726759"/>
            <a:ext cx="3252107" cy="57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098DC-8364-AC4D-A90D-5FC713131D27}"/>
              </a:ext>
            </a:extLst>
          </p:cNvPr>
          <p:cNvSpPr txBox="1"/>
          <p:nvPr/>
        </p:nvSpPr>
        <p:spPr>
          <a:xfrm>
            <a:off x="905888" y="3790783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Острый максимум</a:t>
            </a:r>
            <a:endParaRPr lang="en-FR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2D5B62E6-7775-E649-9F79-7974D1146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01" y="2108095"/>
            <a:ext cx="2267397" cy="540760"/>
          </a:xfr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7D69C-7FDE-0940-8117-1841C1986504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5427419" y="2096758"/>
            <a:ext cx="1354182" cy="281717"/>
          </a:xfrm>
          <a:prstGeom prst="straightConnector1">
            <a:avLst/>
          </a:prstGeom>
          <a:ln>
            <a:solidFill>
              <a:srgbClr val="43FF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AB85523-F590-4241-9B1C-C4BC780FB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0" y="4571513"/>
            <a:ext cx="6515732" cy="79918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2A0D5D-D09D-564C-AD78-159608C82A03}"/>
              </a:ext>
            </a:extLst>
          </p:cNvPr>
          <p:cNvCxnSpPr>
            <a:cxnSpLocks/>
          </p:cNvCxnSpPr>
          <p:nvPr/>
        </p:nvCxnSpPr>
        <p:spPr>
          <a:xfrm flipV="1">
            <a:off x="1565753" y="2356854"/>
            <a:ext cx="2507483" cy="2292044"/>
          </a:xfrm>
          <a:prstGeom prst="straightConnector1">
            <a:avLst/>
          </a:prstGeom>
          <a:ln>
            <a:solidFill>
              <a:srgbClr val="43FF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19F06C-8251-8047-B84C-E9088E6257DA}"/>
              </a:ext>
            </a:extLst>
          </p:cNvPr>
          <p:cNvCxnSpPr>
            <a:cxnSpLocks/>
          </p:cNvCxnSpPr>
          <p:nvPr/>
        </p:nvCxnSpPr>
        <p:spPr>
          <a:xfrm flipH="1">
            <a:off x="3209726" y="2668691"/>
            <a:ext cx="3684905" cy="2947696"/>
          </a:xfrm>
          <a:prstGeom prst="straightConnector1">
            <a:avLst/>
          </a:prstGeom>
          <a:ln>
            <a:solidFill>
              <a:srgbClr val="43FF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BEF91B0-39E2-7847-9D51-34AA5AC4118C}"/>
              </a:ext>
            </a:extLst>
          </p:cNvPr>
          <p:cNvSpPr txBox="1"/>
          <p:nvPr/>
        </p:nvSpPr>
        <p:spPr>
          <a:xfrm>
            <a:off x="5562513" y="5788890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Домашнее задание 3</a:t>
            </a:r>
            <a:endParaRPr lang="en-FR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C454C4-80AF-9848-B2DC-0CB2A51F32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05" y="755800"/>
            <a:ext cx="1277778" cy="623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C63DA1-84AC-9544-A14C-5FCA502283CE}"/>
              </a:ext>
            </a:extLst>
          </p:cNvPr>
          <p:cNvSpPr txBox="1"/>
          <p:nvPr/>
        </p:nvSpPr>
        <p:spPr>
          <a:xfrm>
            <a:off x="859124" y="2565712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Average number &gt; s</a:t>
            </a:r>
          </a:p>
        </p:txBody>
      </p:sp>
    </p:spTree>
    <p:extLst>
      <p:ext uri="{BB962C8B-B14F-4D97-AF65-F5344CB8AC3E}">
        <p14:creationId xmlns:p14="http://schemas.microsoft.com/office/powerpoint/2010/main" val="1290918675"/>
      </p:ext>
    </p:extLst>
  </p:cSld>
  <p:clrMapOvr>
    <a:masterClrMapping/>
  </p:clrMapOvr>
  <p:transition spd="med" advTm="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369-7D96-CD49-8489-89C97A5E5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Молчанова здесь водится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9C82-902E-9A4B-8AE8-A4E4E9E4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348" y="2747460"/>
            <a:ext cx="5100453" cy="3996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926771-533B-E049-8136-767E01C3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26470"/>
            <a:ext cx="6508377" cy="1143000"/>
          </a:xfrm>
        </p:spPr>
        <p:txBody>
          <a:bodyPr/>
          <a:lstStyle/>
          <a:p>
            <a:r>
              <a:rPr lang="ru-RU" dirty="0"/>
              <a:t>Результаты контрольной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716309467"/>
      </p:ext>
    </p:extLst>
  </p:cSld>
  <p:clrMapOvr>
    <a:masterClrMapping/>
  </p:clrMapOvr>
  <p:transition spd="med" advTm="0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9" y="188775"/>
            <a:ext cx="6508377" cy="1143000"/>
          </a:xfrm>
        </p:spPr>
        <p:txBody>
          <a:bodyPr/>
          <a:lstStyle/>
          <a:p>
            <a:r>
              <a:rPr lang="ru-RU" sz="3200" dirty="0"/>
              <a:t>Скорость эволюции при </a:t>
            </a:r>
            <a:r>
              <a:rPr lang="ru-RU" sz="3200" dirty="0" err="1"/>
              <a:t>бесполовом</a:t>
            </a:r>
            <a:r>
              <a:rPr lang="ru-RU" sz="3200" dirty="0"/>
              <a:t> размножении</a:t>
            </a:r>
            <a:endParaRPr lang="en-FR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C58AC3-6D5E-7546-9721-26C0F8C14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4" y="1479730"/>
            <a:ext cx="3214689" cy="889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355AD-0559-E349-9A46-57CE38042A4E}"/>
              </a:ext>
            </a:extLst>
          </p:cNvPr>
          <p:cNvSpPr txBox="1"/>
          <p:nvPr/>
        </p:nvSpPr>
        <p:spPr>
          <a:xfrm>
            <a:off x="4799500" y="166627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&lt;&lt;  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i="1" dirty="0">
                <a:solidFill>
                  <a:srgbClr val="FF0000"/>
                </a:solidFill>
              </a:rPr>
              <a:t> s</a:t>
            </a:r>
            <a:r>
              <a:rPr lang="ru-RU" sz="2000" baseline="-25000" dirty="0">
                <a:solidFill>
                  <a:srgbClr val="FF0000"/>
                </a:solidFill>
              </a:rPr>
              <a:t>0 </a:t>
            </a:r>
            <a:r>
              <a:rPr lang="en-US" sz="2000" i="1" dirty="0">
                <a:solidFill>
                  <a:srgbClr val="FF0000"/>
                </a:solidFill>
              </a:rPr>
              <a:t>N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baseline="-25000" dirty="0" err="1">
                <a:solidFill>
                  <a:srgbClr val="FF0000"/>
                </a:solidFill>
              </a:rPr>
              <a:t>b</a:t>
            </a:r>
            <a:endParaRPr lang="en-FR" sz="2000" baseline="-25000" dirty="0">
              <a:solidFill>
                <a:srgbClr val="FF0000"/>
              </a:solidFill>
              <a:latin typeface="Symbol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224E5-986B-5E42-9B54-3666D6506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654" y="2489054"/>
            <a:ext cx="3659034" cy="4340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F41C4-F3D7-D04F-8F49-B5DE54FF9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1" y="2374750"/>
            <a:ext cx="3756786" cy="44719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3767A9-FF49-5E44-B747-9923C50A38ED}"/>
              </a:ext>
            </a:extLst>
          </p:cNvPr>
          <p:cNvCxnSpPr/>
          <p:nvPr/>
        </p:nvCxnSpPr>
        <p:spPr>
          <a:xfrm>
            <a:off x="1258784" y="2244436"/>
            <a:ext cx="285008" cy="688769"/>
          </a:xfrm>
          <a:prstGeom prst="straightConnector1">
            <a:avLst/>
          </a:prstGeom>
          <a:ln w="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AA7098-1EC0-D442-AE84-B3EAE0CF32BF}"/>
              </a:ext>
            </a:extLst>
          </p:cNvPr>
          <p:cNvCxnSpPr>
            <a:cxnSpLocks/>
          </p:cNvCxnSpPr>
          <p:nvPr/>
        </p:nvCxnSpPr>
        <p:spPr>
          <a:xfrm>
            <a:off x="5323002" y="2066389"/>
            <a:ext cx="1206386" cy="2019836"/>
          </a:xfrm>
          <a:prstGeom prst="straightConnector1">
            <a:avLst/>
          </a:prstGeom>
          <a:ln w="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41606"/>
      </p:ext>
    </p:extLst>
  </p:cSld>
  <p:clrMapOvr>
    <a:masterClrMapping/>
  </p:clrMapOvr>
  <p:transition spd="med" advTm="0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4EA2-1109-384E-894F-A33AC157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Конкуренция многих локусов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EA4E6-F82E-1147-AEC5-747D01680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Клоны как матрешки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2386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FEE3-CF0B-4B45-B7FD-2FB0BF8D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35795"/>
            <a:ext cx="6508377" cy="1143000"/>
          </a:xfrm>
        </p:spPr>
        <p:txBody>
          <a:bodyPr/>
          <a:lstStyle/>
          <a:p>
            <a:r>
              <a:rPr lang="en-FR" dirty="0"/>
              <a:t>Model: </a:t>
            </a:r>
            <a:br>
              <a:rPr lang="en-FR" dirty="0"/>
            </a:br>
            <a:r>
              <a:rPr lang="en-FR" dirty="0"/>
              <a:t>Fitness classes, fixed 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988EC-2A3B-9148-8063-BC8FEDC30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8587" y="156012"/>
            <a:ext cx="3328988" cy="7131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730B0-BE29-4B4C-BA1D-3F1C0068900E}"/>
              </a:ext>
            </a:extLst>
          </p:cNvPr>
          <p:cNvSpPr txBox="1"/>
          <p:nvPr/>
        </p:nvSpPr>
        <p:spPr>
          <a:xfrm>
            <a:off x="2512180" y="5943600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Fitness     W= W</a:t>
            </a:r>
            <a:r>
              <a:rPr lang="en-FR" baseline="-25000" dirty="0"/>
              <a:t>0</a:t>
            </a:r>
            <a:r>
              <a:rPr lang="en-FR" dirty="0"/>
              <a:t> - sk</a:t>
            </a:r>
          </a:p>
        </p:txBody>
      </p:sp>
    </p:spTree>
    <p:extLst>
      <p:ext uri="{BB962C8B-B14F-4D97-AF65-F5344CB8AC3E}">
        <p14:creationId xmlns:p14="http://schemas.microsoft.com/office/powerpoint/2010/main" val="3177927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FEE3-CF0B-4B45-B7FD-2FB0BF8D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1" y="457200"/>
            <a:ext cx="6508377" cy="1143000"/>
          </a:xfrm>
        </p:spPr>
        <p:txBody>
          <a:bodyPr/>
          <a:lstStyle/>
          <a:p>
            <a:r>
              <a:rPr lang="en-FR" dirty="0"/>
              <a:t>Semi–deterministic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CF211-37F9-7D48-985A-FC488DDEA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7200" y="2232162"/>
            <a:ext cx="3708400" cy="35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5F172-29FB-0946-A20D-8637B72B8614}"/>
              </a:ext>
            </a:extLst>
          </p:cNvPr>
          <p:cNvSpPr txBox="1"/>
          <p:nvPr/>
        </p:nvSpPr>
        <p:spPr>
          <a:xfrm>
            <a:off x="0" y="2432670"/>
            <a:ext cx="5400675" cy="310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Написать детерминистическое уравнение динамики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всех фитнесс классов кроме самого лучшего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Решить уравнение 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и показать что оно имеет решение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одинокой волны  бегущей с 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неопределенной  скоростью</a:t>
            </a: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,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V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Показать что у волны есть верхний край волны по фитнесс </a:t>
            </a: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Выразить разницу меж пиком и краем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через скорость </a:t>
            </a:r>
            <a:r>
              <a:rPr lang="en-US" sz="1200" dirty="0">
                <a:ea typeface="MS Mincho" panose="02020609040205080304" pitchFamily="49" charset="-128"/>
                <a:cs typeface="Times Roman" pitchFamily="2" charset="0"/>
              </a:rPr>
              <a:t>V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 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 fontAlgn="auto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effectLst/>
                <a:ea typeface="MS Mincho" panose="02020609040205080304" pitchFamily="49" charset="-128"/>
                <a:cs typeface="Times Roman" pitchFamily="2" charset="0"/>
              </a:rPr>
              <a:t>Идентифицировать край с наилучшим, стохастическом классом</a:t>
            </a:r>
            <a:endParaRPr lang="en-FR" sz="12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Найти его динамику из одно-</a:t>
            </a:r>
            <a:r>
              <a:rPr lang="ru-RU" sz="1200" dirty="0" err="1">
                <a:ea typeface="MS Mincho" panose="02020609040205080304" pitchFamily="49" charset="-128"/>
                <a:cs typeface="Times Roman" pitchFamily="2" charset="0"/>
              </a:rPr>
              <a:t>локусной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 модели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MS Mincho" panose="02020609040205080304" pitchFamily="49" charset="-128"/>
                <a:cs typeface="Times Roman" pitchFamily="2" charset="0"/>
              </a:rPr>
              <a:t> </a:t>
            </a:r>
            <a:r>
              <a:rPr lang="ru-RU" sz="1200" dirty="0">
                <a:ea typeface="MS Mincho" panose="02020609040205080304" pitchFamily="49" charset="-128"/>
                <a:cs typeface="Times Roman" pitchFamily="2" charset="0"/>
              </a:rPr>
              <a:t>Сшить результат с динамикой основной, детерминистической части волны</a:t>
            </a:r>
            <a:endParaRPr lang="en-FR" sz="1200" dirty="0">
              <a:effectLst/>
              <a:ea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3E4D8-1A57-0D48-A057-82E6A89B1CEB}"/>
              </a:ext>
            </a:extLst>
          </p:cNvPr>
          <p:cNvCxnSpPr/>
          <p:nvPr/>
        </p:nvCxnSpPr>
        <p:spPr>
          <a:xfrm>
            <a:off x="7365076" y="3291840"/>
            <a:ext cx="947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46315-5A8A-EB44-A5D8-8B3B2A7C0796}"/>
              </a:ext>
            </a:extLst>
          </p:cNvPr>
          <p:cNvSpPr txBox="1"/>
          <p:nvPr/>
        </p:nvSpPr>
        <p:spPr>
          <a:xfrm>
            <a:off x="7665616" y="29225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928C-8940-7048-8F05-D7681A2F0763}"/>
              </a:ext>
            </a:extLst>
          </p:cNvPr>
          <p:cNvSpPr txBox="1"/>
          <p:nvPr/>
        </p:nvSpPr>
        <p:spPr>
          <a:xfrm>
            <a:off x="301260" y="6023628"/>
            <a:ext cx="753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Детерминистическая собака ведомая стохастическим носом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8890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41299"/>
            <a:ext cx="6508377" cy="1143000"/>
          </a:xfrm>
        </p:spPr>
        <p:txBody>
          <a:bodyPr/>
          <a:lstStyle/>
          <a:p>
            <a:r>
              <a:rPr lang="ru-RU" dirty="0"/>
              <a:t>Детерминистическая часть Основное уравнение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5E1D-E6D4-F943-AD0D-D3BFA536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" y="4033868"/>
            <a:ext cx="71628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F361FD-9E9A-FB44-AA31-C57EC005A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6577" y="-12950"/>
            <a:ext cx="2557821" cy="5479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2361C-CF5B-5B4C-B2AD-CF25B7BB6266}"/>
              </a:ext>
            </a:extLst>
          </p:cNvPr>
          <p:cNvSpPr txBox="1"/>
          <p:nvPr/>
        </p:nvSpPr>
        <p:spPr>
          <a:xfrm>
            <a:off x="5435600" y="4511666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ест. отбор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C36E2-416B-0749-893F-C11CFB82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5707708"/>
            <a:ext cx="2565400" cy="55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4D2CC-E257-9245-9E8E-F94063B7F3E7}"/>
              </a:ext>
            </a:extLst>
          </p:cNvPr>
          <p:cNvSpPr txBox="1"/>
          <p:nvPr/>
        </p:nvSpPr>
        <p:spPr>
          <a:xfrm>
            <a:off x="663901" y="5306537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Граничное условие</a:t>
            </a:r>
            <a:endParaRPr lang="en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013F1C-D866-DC4C-87B0-5265D7C9E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73" y="5562779"/>
            <a:ext cx="38100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CC504-61C8-C442-8877-977119054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73" y="6146285"/>
            <a:ext cx="1600200" cy="57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C5D712-D197-9F45-958F-076EE5B45D6F}"/>
              </a:ext>
            </a:extLst>
          </p:cNvPr>
          <p:cNvSpPr txBox="1"/>
          <p:nvPr/>
        </p:nvSpPr>
        <p:spPr>
          <a:xfrm>
            <a:off x="4231273" y="6247369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</a:t>
            </a:r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367462-F25C-194F-9659-B91CEA61D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99" y="2697876"/>
            <a:ext cx="256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392"/>
            <a:ext cx="7346231" cy="1143000"/>
          </a:xfrm>
        </p:spPr>
        <p:txBody>
          <a:bodyPr/>
          <a:lstStyle/>
          <a:p>
            <a:r>
              <a:rPr lang="ru-RU" dirty="0"/>
              <a:t>Непрерывное приближение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5E1D-E6D4-F943-AD0D-D3BFA536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7162800" cy="124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439D59-12C8-EC40-8114-A9D596685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894680"/>
            <a:ext cx="2387600" cy="482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C0C15B-5978-3B4D-83FB-3D30F0AF3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2700827"/>
            <a:ext cx="736601" cy="799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A1617F-2202-5F4F-B3F4-F9FEC7E6D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3887010"/>
            <a:ext cx="40132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CE0DBE-9E3B-F644-AAB1-5585D04F8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5" y="4891121"/>
            <a:ext cx="2235200" cy="469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68DEE6-FB5F-5241-986F-5DB6A2786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47" y="4864102"/>
            <a:ext cx="2120900" cy="495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14BA35-161F-7642-A47C-E19A5844DAD3}"/>
              </a:ext>
            </a:extLst>
          </p:cNvPr>
          <p:cNvSpPr txBox="1"/>
          <p:nvPr/>
        </p:nvSpPr>
        <p:spPr>
          <a:xfrm>
            <a:off x="342900" y="2425589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Непрерывное по 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ru-RU" dirty="0"/>
              <a:t>приближение</a:t>
            </a:r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7E5360-83CE-C44A-89EC-3762A47D781F}"/>
              </a:ext>
            </a:extLst>
          </p:cNvPr>
          <p:cNvSpPr txBox="1"/>
          <p:nvPr/>
        </p:nvSpPr>
        <p:spPr>
          <a:xfrm>
            <a:off x="286795" y="3427969"/>
            <a:ext cx="40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Непрерывное по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ru-RU" dirty="0"/>
              <a:t>приближение</a:t>
            </a:r>
            <a:endParaRPr lang="en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5833B-11BB-BD43-85AD-2B3D69744C9A}"/>
              </a:ext>
            </a:extLst>
          </p:cNvPr>
          <p:cNvSpPr txBox="1"/>
          <p:nvPr/>
        </p:nvSpPr>
        <p:spPr>
          <a:xfrm>
            <a:off x="286795" y="4494770"/>
            <a:ext cx="382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Замена переменных</a:t>
            </a:r>
            <a:r>
              <a:rPr lang="en-US" dirty="0"/>
              <a:t> </a:t>
            </a:r>
            <a:endParaRPr lang="en-FR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2457BCC-5E5A-CC4A-A64D-E2399FBF9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05" y="4932169"/>
            <a:ext cx="32766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3D2484-0CE8-954E-82F4-FCCBA706D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1" y="5714085"/>
            <a:ext cx="7188200" cy="787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67397F-C36E-834A-AADB-8A4D1438E7E4}"/>
              </a:ext>
            </a:extLst>
          </p:cNvPr>
          <p:cNvSpPr txBox="1"/>
          <p:nvPr/>
        </p:nvSpPr>
        <p:spPr>
          <a:xfrm>
            <a:off x="4983887" y="6467948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rgbClr val="0070C0"/>
                </a:solidFill>
              </a:rPr>
              <a:t>Дом.зад</a:t>
            </a:r>
            <a:r>
              <a:rPr lang="ru-RU" dirty="0">
                <a:solidFill>
                  <a:srgbClr val="0070C0"/>
                </a:solidFill>
              </a:rPr>
              <a:t>. 1: проверить переход</a:t>
            </a:r>
            <a:endParaRPr lang="en-FR" dirty="0">
              <a:solidFill>
                <a:srgbClr val="0070C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4A64BB-B467-5C47-8A0D-40979CD07F8E}"/>
              </a:ext>
            </a:extLst>
          </p:cNvPr>
          <p:cNvCxnSpPr>
            <a:cxnSpLocks/>
          </p:cNvCxnSpPr>
          <p:nvPr/>
        </p:nvCxnSpPr>
        <p:spPr>
          <a:xfrm flipV="1">
            <a:off x="1797769" y="1928558"/>
            <a:ext cx="0" cy="96612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2E3864-1007-204A-AD98-AD811BC4101E}"/>
              </a:ext>
            </a:extLst>
          </p:cNvPr>
          <p:cNvCxnSpPr>
            <a:cxnSpLocks/>
          </p:cNvCxnSpPr>
          <p:nvPr/>
        </p:nvCxnSpPr>
        <p:spPr>
          <a:xfrm flipH="1" flipV="1">
            <a:off x="286795" y="1928558"/>
            <a:ext cx="19769" cy="213803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7A966B-64EF-B046-8C44-B6E5C186AD68}"/>
              </a:ext>
            </a:extLst>
          </p:cNvPr>
          <p:cNvCxnSpPr>
            <a:cxnSpLocks/>
          </p:cNvCxnSpPr>
          <p:nvPr/>
        </p:nvCxnSpPr>
        <p:spPr>
          <a:xfrm flipH="1" flipV="1">
            <a:off x="652279" y="1800206"/>
            <a:ext cx="1" cy="318984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B2D78A-9525-E74F-91CD-BB9B6957AE19}"/>
              </a:ext>
            </a:extLst>
          </p:cNvPr>
          <p:cNvCxnSpPr>
            <a:cxnSpLocks/>
          </p:cNvCxnSpPr>
          <p:nvPr/>
        </p:nvCxnSpPr>
        <p:spPr>
          <a:xfrm flipV="1">
            <a:off x="3420880" y="2363230"/>
            <a:ext cx="1613625" cy="2568939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A160DB-2DC9-204C-9A88-C2C1E8B7127E}"/>
              </a:ext>
            </a:extLst>
          </p:cNvPr>
          <p:cNvCxnSpPr>
            <a:cxnSpLocks/>
          </p:cNvCxnSpPr>
          <p:nvPr/>
        </p:nvCxnSpPr>
        <p:spPr>
          <a:xfrm flipH="1" flipV="1">
            <a:off x="4536716" y="1800206"/>
            <a:ext cx="1337354" cy="314455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EB2680-07A4-C14D-919F-246AE48977AF}"/>
              </a:ext>
            </a:extLst>
          </p:cNvPr>
          <p:cNvCxnSpPr>
            <a:cxnSpLocks/>
          </p:cNvCxnSpPr>
          <p:nvPr/>
        </p:nvCxnSpPr>
        <p:spPr>
          <a:xfrm flipH="1" flipV="1">
            <a:off x="2843034" y="1800206"/>
            <a:ext cx="2910066" cy="3188510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B06-C35E-A147-AE0E-66DEFF8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-27543"/>
            <a:ext cx="6508377" cy="1143000"/>
          </a:xfrm>
        </p:spPr>
        <p:txBody>
          <a:bodyPr/>
          <a:lstStyle/>
          <a:p>
            <a:r>
              <a:rPr lang="ru-RU" dirty="0" err="1"/>
              <a:t>Анзац</a:t>
            </a:r>
            <a:r>
              <a:rPr lang="ru-RU" dirty="0"/>
              <a:t>: Бегущая волна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FB251-CDE6-C240-9131-02254571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968"/>
            <a:ext cx="7188200" cy="787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234734-E0D4-A440-B775-C7E303DFA8B0}"/>
              </a:ext>
            </a:extLst>
          </p:cNvPr>
          <p:cNvSpPr txBox="1"/>
          <p:nvPr/>
        </p:nvSpPr>
        <p:spPr>
          <a:xfrm>
            <a:off x="5283200" y="149637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ест. отбор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5220E-C1B6-3B41-BD18-CFB9F398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590958"/>
            <a:ext cx="4597400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8B26D-5F79-0F47-B47F-5A036EC9B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3672996"/>
            <a:ext cx="5448300" cy="59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C729FB-182E-9343-98E3-715BB28A4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205252"/>
            <a:ext cx="3886200" cy="546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E24F8-F6E1-D540-9698-DD31FD8EAC12}"/>
              </a:ext>
            </a:extLst>
          </p:cNvPr>
          <p:cNvSpPr txBox="1"/>
          <p:nvPr/>
        </p:nvSpPr>
        <p:spPr>
          <a:xfrm>
            <a:off x="228599" y="4727970"/>
            <a:ext cx="46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Норм. скорость накопления мутаций </a:t>
            </a:r>
            <a:endParaRPr lang="en-FR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A227BA-B4AA-7044-BDC2-A0777BF9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6013450"/>
            <a:ext cx="1778000" cy="546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DCC4F5-CAB1-8048-9891-B5DE50464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6009480"/>
            <a:ext cx="1219200" cy="5461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2748D1-3BFC-2C4A-A392-BB8E28B23FFD}"/>
              </a:ext>
            </a:extLst>
          </p:cNvPr>
          <p:cNvCxnSpPr/>
          <p:nvPr/>
        </p:nvCxnSpPr>
        <p:spPr>
          <a:xfrm>
            <a:off x="4978400" y="6286500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60D2A8-237A-AF4C-AD46-20238CB71A6E}"/>
              </a:ext>
            </a:extLst>
          </p:cNvPr>
          <p:cNvSpPr txBox="1"/>
          <p:nvPr/>
        </p:nvSpPr>
        <p:spPr>
          <a:xfrm>
            <a:off x="1215663" y="607536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</a:t>
            </a:r>
            <a:endParaRPr lang="en-FR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58F460-24D7-834F-AF41-923D3F06CE76}"/>
              </a:ext>
            </a:extLst>
          </p:cNvPr>
          <p:cNvCxnSpPr>
            <a:cxnSpLocks/>
          </p:cNvCxnSpPr>
          <p:nvPr/>
        </p:nvCxnSpPr>
        <p:spPr>
          <a:xfrm>
            <a:off x="3835400" y="2437368"/>
            <a:ext cx="0" cy="13472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73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214F-4DB7-3F4F-9D13-FA2B35FE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0" y="43692"/>
            <a:ext cx="6508377" cy="1143000"/>
          </a:xfrm>
        </p:spPr>
        <p:txBody>
          <a:bodyPr/>
          <a:lstStyle/>
          <a:p>
            <a:r>
              <a:rPr lang="ru-RU" dirty="0"/>
              <a:t>Высота и ширина</a:t>
            </a:r>
            <a:br>
              <a:rPr lang="ru-RU" dirty="0"/>
            </a:br>
            <a:r>
              <a:rPr lang="ru-RU" sz="2800" dirty="0"/>
              <a:t>Непрерывный набор решений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C93E6-0453-D242-8A57-DD361600A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299161"/>
            <a:ext cx="2794000" cy="73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62639-C11D-3E40-ACA7-8AADF951C8CF}"/>
              </a:ext>
            </a:extLst>
          </p:cNvPr>
          <p:cNvSpPr txBox="1"/>
          <p:nvPr/>
        </p:nvSpPr>
        <p:spPr>
          <a:xfrm>
            <a:off x="546100" y="1878265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Вблизи максимума, </a:t>
            </a:r>
            <a:r>
              <a:rPr lang="en-US" dirty="0"/>
              <a:t>           &lt;&lt; 1 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7050C-DDBF-3D48-BD2F-BADB8735A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798216"/>
            <a:ext cx="7112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23B50-2AA6-EC4A-8473-C30FFADEC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324770"/>
            <a:ext cx="58420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FA26A-9827-424A-A9D6-A8E0E9AA4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398965"/>
            <a:ext cx="54483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3AA8E-22FC-C64F-ACA3-A296B84F8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6023436"/>
            <a:ext cx="2374900" cy="4572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A7D53D-88EB-0045-A600-20DD4CB876CA}"/>
              </a:ext>
            </a:extLst>
          </p:cNvPr>
          <p:cNvSpPr/>
          <p:nvPr/>
        </p:nvSpPr>
        <p:spPr>
          <a:xfrm>
            <a:off x="5448300" y="5219700"/>
            <a:ext cx="3556000" cy="1500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40F1B-7B4E-604D-970E-D3927CB52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5655136"/>
            <a:ext cx="3403600" cy="596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5F8EB6-9B87-F64C-9906-AC6D597CD6E1}"/>
              </a:ext>
            </a:extLst>
          </p:cNvPr>
          <p:cNvCxnSpPr>
            <a:cxnSpLocks/>
          </p:cNvCxnSpPr>
          <p:nvPr/>
        </p:nvCxnSpPr>
        <p:spPr>
          <a:xfrm flipH="1">
            <a:off x="1509073" y="3122565"/>
            <a:ext cx="495300" cy="28353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9A3D9-F0C1-9B41-B0AC-959CDDBF77B4}"/>
              </a:ext>
            </a:extLst>
          </p:cNvPr>
          <p:cNvCxnSpPr>
            <a:cxnSpLocks/>
          </p:cNvCxnSpPr>
          <p:nvPr/>
        </p:nvCxnSpPr>
        <p:spPr>
          <a:xfrm>
            <a:off x="3403599" y="3715480"/>
            <a:ext cx="1308101" cy="609290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4F299F-8556-B142-BB65-81C95D2C615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060700" y="5301164"/>
            <a:ext cx="6350" cy="72227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3222ED-DCCF-C746-B25D-65FC3A965FF8}"/>
              </a:ext>
            </a:extLst>
          </p:cNvPr>
          <p:cNvSpPr txBox="1"/>
          <p:nvPr/>
        </p:nvSpPr>
        <p:spPr>
          <a:xfrm>
            <a:off x="5689603" y="5222347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Теорема Фишера 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0863D5-B7D7-B648-9221-2BE2579BEDD1}"/>
              </a:ext>
            </a:extLst>
          </p:cNvPr>
          <p:cNvSpPr txBox="1"/>
          <p:nvPr/>
        </p:nvSpPr>
        <p:spPr>
          <a:xfrm>
            <a:off x="2004373" y="2937167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ряд</a:t>
            </a:r>
            <a:r>
              <a:rPr lang="ru-RU" dirty="0"/>
              <a:t> </a:t>
            </a:r>
            <a:r>
              <a:rPr lang="ru-RU" dirty="0" err="1">
                <a:solidFill>
                  <a:srgbClr val="0070C0"/>
                </a:solidFill>
              </a:rPr>
              <a:t>Тайлора</a:t>
            </a:r>
            <a:r>
              <a:rPr lang="ru-RU" dirty="0">
                <a:solidFill>
                  <a:srgbClr val="0070C0"/>
                </a:solidFill>
              </a:rPr>
              <a:t> (дом. зад. 2)</a:t>
            </a:r>
            <a:endParaRPr lang="en-FR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74B69A-1618-9743-B473-EC925152E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06" y="4524607"/>
            <a:ext cx="1384300" cy="419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4C3AF2-4BF4-FE4F-A86D-385185F3820A}"/>
              </a:ext>
            </a:extLst>
          </p:cNvPr>
          <p:cNvSpPr txBox="1"/>
          <p:nvPr/>
        </p:nvSpPr>
        <p:spPr>
          <a:xfrm>
            <a:off x="546100" y="5591679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Нормировка</a:t>
            </a:r>
            <a:endParaRPr lang="en-F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DC33CA-2979-B94A-BEA8-FC8837002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212" y="84514"/>
            <a:ext cx="2995866" cy="28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5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/>
      <p:bldP spid="26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A5293F2-4E27-2647-A6FE-C5E76B89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9" y="3767229"/>
            <a:ext cx="4870989" cy="533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8454F2-FDB1-A04F-8844-F85EB75DF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4" y="5364171"/>
            <a:ext cx="4589749" cy="87161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4EE4F05-D543-554C-8DB8-769327C9A246}"/>
              </a:ext>
            </a:extLst>
          </p:cNvPr>
          <p:cNvSpPr/>
          <p:nvPr/>
        </p:nvSpPr>
        <p:spPr>
          <a:xfrm>
            <a:off x="7137400" y="101652"/>
            <a:ext cx="1827650" cy="2125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5A12A9C-397A-1540-9478-F820D30BC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00" y="32077"/>
            <a:ext cx="4048309" cy="3813056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4BC137D6-64A7-1C42-8B64-7D571D80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0" y="43692"/>
            <a:ext cx="6508377" cy="1143000"/>
          </a:xfrm>
        </p:spPr>
        <p:txBody>
          <a:bodyPr/>
          <a:lstStyle/>
          <a:p>
            <a:r>
              <a:rPr lang="ru-RU" dirty="0"/>
              <a:t>Край волны</a:t>
            </a:r>
            <a:r>
              <a:rPr lang="en-US" dirty="0"/>
              <a:t> </a:t>
            </a: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9D2A1-001A-E044-8C54-34A3923D7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18" y="4294308"/>
            <a:ext cx="5138839" cy="10387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307EA6-0397-014B-964E-2565E3FEAFC8}"/>
              </a:ext>
            </a:extLst>
          </p:cNvPr>
          <p:cNvSpPr txBox="1"/>
          <p:nvPr/>
        </p:nvSpPr>
        <p:spPr>
          <a:xfrm>
            <a:off x="208988" y="4643604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Минимум</a:t>
            </a:r>
            <a:endParaRPr lang="en-FR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564FC-0E90-1F4A-9C40-03CCE0F7E42B}"/>
              </a:ext>
            </a:extLst>
          </p:cNvPr>
          <p:cNvCxnSpPr>
            <a:cxnSpLocks/>
          </p:cNvCxnSpPr>
          <p:nvPr/>
        </p:nvCxnSpPr>
        <p:spPr>
          <a:xfrm flipV="1">
            <a:off x="5143788" y="3565391"/>
            <a:ext cx="806532" cy="920745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BCFAEE-415B-FE45-AD00-4D14BD1AA00D}"/>
              </a:ext>
            </a:extLst>
          </p:cNvPr>
          <p:cNvCxnSpPr>
            <a:cxnSpLocks/>
          </p:cNvCxnSpPr>
          <p:nvPr/>
        </p:nvCxnSpPr>
        <p:spPr>
          <a:xfrm>
            <a:off x="3577078" y="4212370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F364E8-5E13-6943-BAB7-C6D639B3B5B0}"/>
              </a:ext>
            </a:extLst>
          </p:cNvPr>
          <p:cNvCxnSpPr>
            <a:cxnSpLocks/>
          </p:cNvCxnSpPr>
          <p:nvPr/>
        </p:nvCxnSpPr>
        <p:spPr>
          <a:xfrm>
            <a:off x="3577078" y="5000236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5AFA05C-415E-F243-8DF1-63A99A827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11" y="6080128"/>
            <a:ext cx="4048309" cy="77110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872ABA-6969-8848-A1F0-5ACE7A8BF503}"/>
              </a:ext>
            </a:extLst>
          </p:cNvPr>
          <p:cNvCxnSpPr>
            <a:cxnSpLocks/>
          </p:cNvCxnSpPr>
          <p:nvPr/>
        </p:nvCxnSpPr>
        <p:spPr>
          <a:xfrm>
            <a:off x="685800" y="4212370"/>
            <a:ext cx="1473054" cy="2101478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6282409-E116-794D-AE85-139E8160E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559" y="1293277"/>
            <a:ext cx="2336117" cy="220811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1BA8643-44C2-664D-B113-1F3D1B958FEC}"/>
              </a:ext>
            </a:extLst>
          </p:cNvPr>
          <p:cNvSpPr txBox="1"/>
          <p:nvPr/>
        </p:nvSpPr>
        <p:spPr>
          <a:xfrm>
            <a:off x="6197920" y="6124037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>
                <a:solidFill>
                  <a:srgbClr val="0070C0"/>
                </a:solidFill>
              </a:rPr>
              <a:t>Дом.зад</a:t>
            </a:r>
            <a:r>
              <a:rPr lang="ru-RU" sz="1600" dirty="0">
                <a:solidFill>
                  <a:srgbClr val="0070C0"/>
                </a:solidFill>
              </a:rPr>
              <a:t>. 3: проверить  </a:t>
            </a:r>
            <a:endParaRPr lang="en-FR" sz="1600" dirty="0">
              <a:solidFill>
                <a:srgbClr val="0070C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222E6BF-0EA3-EE49-B394-EA24E7D24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326" y="5191059"/>
            <a:ext cx="729797" cy="4590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47E1872-72CA-674A-A1BA-FB7ECEFEF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82" y="4238912"/>
            <a:ext cx="1092200" cy="5207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B0425B3-4119-484A-B33E-5F73FAE87AF8}"/>
              </a:ext>
            </a:extLst>
          </p:cNvPr>
          <p:cNvCxnSpPr>
            <a:cxnSpLocks/>
          </p:cNvCxnSpPr>
          <p:nvPr/>
        </p:nvCxnSpPr>
        <p:spPr>
          <a:xfrm>
            <a:off x="7990482" y="4713615"/>
            <a:ext cx="0" cy="43123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75DB1C-9D7A-334B-82A3-1141BBC09EAA}"/>
              </a:ext>
            </a:extLst>
          </p:cNvPr>
          <p:cNvCxnSpPr>
            <a:cxnSpLocks/>
          </p:cNvCxnSpPr>
          <p:nvPr/>
        </p:nvCxnSpPr>
        <p:spPr>
          <a:xfrm flipH="1" flipV="1">
            <a:off x="3232030" y="4161338"/>
            <a:ext cx="2813938" cy="141638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6E2071A-8BB2-2C4E-A2A9-573F8E01DBD9}"/>
              </a:ext>
            </a:extLst>
          </p:cNvPr>
          <p:cNvCxnSpPr>
            <a:cxnSpLocks/>
          </p:cNvCxnSpPr>
          <p:nvPr/>
        </p:nvCxnSpPr>
        <p:spPr>
          <a:xfrm flipH="1" flipV="1">
            <a:off x="2202612" y="4161338"/>
            <a:ext cx="3843356" cy="141638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80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4BC137D6-64A7-1C42-8B64-7D571D80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0" y="43692"/>
            <a:ext cx="6508377" cy="1143000"/>
          </a:xfrm>
        </p:spPr>
        <p:txBody>
          <a:bodyPr/>
          <a:lstStyle/>
          <a:p>
            <a:r>
              <a:rPr lang="ru-RU" dirty="0"/>
              <a:t>Перепад между краем и центром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EB221-F4AF-D94A-A899-61DF7A1DF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1607686"/>
            <a:ext cx="3440244" cy="993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D8913-BFFE-794E-955D-B2BFFF7AD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1" y="2678198"/>
            <a:ext cx="1193800" cy="393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FC297-61BE-7846-9F80-56BD036D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1181207"/>
            <a:ext cx="5473041" cy="599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7A909-D248-6746-932A-EE936E7E3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1" y="4317355"/>
            <a:ext cx="17653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31BFD7-DBBA-BB47-9FC7-7E313D9D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5899908"/>
            <a:ext cx="73660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04B65D-32A5-C143-AF3F-660BEB4512BF}"/>
              </a:ext>
            </a:extLst>
          </p:cNvPr>
          <p:cNvCxnSpPr>
            <a:cxnSpLocks/>
          </p:cNvCxnSpPr>
          <p:nvPr/>
        </p:nvCxnSpPr>
        <p:spPr>
          <a:xfrm flipH="1">
            <a:off x="2331853" y="2499870"/>
            <a:ext cx="1048478" cy="92495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6ACC0F-9A06-DD4F-AA99-3A624471D27D}"/>
              </a:ext>
            </a:extLst>
          </p:cNvPr>
          <p:cNvCxnSpPr>
            <a:cxnSpLocks/>
          </p:cNvCxnSpPr>
          <p:nvPr/>
        </p:nvCxnSpPr>
        <p:spPr>
          <a:xfrm>
            <a:off x="1117329" y="3021990"/>
            <a:ext cx="1087989" cy="434701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1771793-25E0-E64A-888D-B056CDE67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" y="4950344"/>
            <a:ext cx="5537200" cy="100330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B7F7419-20E3-CA46-BA4D-EB1B9EB13DB6}"/>
              </a:ext>
            </a:extLst>
          </p:cNvPr>
          <p:cNvCxnSpPr>
            <a:cxnSpLocks/>
          </p:cNvCxnSpPr>
          <p:nvPr/>
        </p:nvCxnSpPr>
        <p:spPr>
          <a:xfrm flipH="1">
            <a:off x="3577078" y="5699944"/>
            <a:ext cx="1" cy="416789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C718C2-E1BE-2944-BC06-C0CEE13DF38C}"/>
              </a:ext>
            </a:extLst>
          </p:cNvPr>
          <p:cNvSpPr txBox="1"/>
          <p:nvPr/>
        </p:nvSpPr>
        <p:spPr>
          <a:xfrm>
            <a:off x="4840167" y="4610676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>
                <a:solidFill>
                  <a:srgbClr val="0070C0"/>
                </a:solidFill>
              </a:rPr>
              <a:t>Дом.зад</a:t>
            </a:r>
            <a:r>
              <a:rPr lang="ru-RU" sz="1600" dirty="0">
                <a:solidFill>
                  <a:srgbClr val="0070C0"/>
                </a:solidFill>
              </a:rPr>
              <a:t>. </a:t>
            </a:r>
            <a:r>
              <a:rPr lang="en-US" sz="1600" dirty="0">
                <a:solidFill>
                  <a:srgbClr val="0070C0"/>
                </a:solidFill>
              </a:rPr>
              <a:t>4</a:t>
            </a:r>
            <a:r>
              <a:rPr lang="ru-RU" sz="1600" dirty="0">
                <a:solidFill>
                  <a:srgbClr val="0070C0"/>
                </a:solidFill>
              </a:rPr>
              <a:t>: проверить  </a:t>
            </a:r>
            <a:endParaRPr lang="en-FR" sz="1600" dirty="0">
              <a:solidFill>
                <a:srgbClr val="0070C0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EBC50B-CB0D-924A-84FB-ED407AC86B84}"/>
              </a:ext>
            </a:extLst>
          </p:cNvPr>
          <p:cNvGrpSpPr/>
          <p:nvPr/>
        </p:nvGrpSpPr>
        <p:grpSpPr>
          <a:xfrm>
            <a:off x="611731" y="3261224"/>
            <a:ext cx="8586374" cy="776431"/>
            <a:chOff x="611731" y="3261224"/>
            <a:chExt cx="8586374" cy="7764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C08771-DA05-CB46-B2D5-0933C87C7D98}"/>
                    </a:ext>
                  </a:extLst>
                </p:cNvPr>
                <p:cNvSpPr txBox="1"/>
                <p:nvPr/>
              </p:nvSpPr>
              <p:spPr>
                <a:xfrm>
                  <a:off x="611731" y="3261224"/>
                  <a:ext cx="4572000" cy="7764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sSup>
                          <m:sSup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FR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F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FR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FR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FR" i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limLoc m:val="subSup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"/>
                                <m:ctrlPr>
                                  <a:rPr lang="en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FR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FR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endChr m:val=""/>
                                        <m:ctrlP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F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FR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FR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FR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C08771-DA05-CB46-B2D5-0933C87C7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31" y="3261224"/>
                  <a:ext cx="4572000" cy="776431"/>
                </a:xfrm>
                <a:prstGeom prst="rect">
                  <a:avLst/>
                </a:prstGeom>
                <a:blipFill>
                  <a:blip r:embed="rId8"/>
                  <a:stretch>
                    <a:fillRect l="-14127" t="-140323" b="-203226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E41548-F5FF-A64D-AFAC-B1EC6CB171BE}"/>
                    </a:ext>
                  </a:extLst>
                </p:cNvPr>
                <p:cNvSpPr txBox="1"/>
                <p:nvPr/>
              </p:nvSpPr>
              <p:spPr>
                <a:xfrm>
                  <a:off x="4605935" y="3314305"/>
                  <a:ext cx="4592170" cy="6587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FR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𝑑𝐴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FR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nary>
                        <m:r>
                          <a:rPr lang="en-FR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FR" i="1">
                            <a:latin typeface="Cambria Math" panose="02040503050406030204" pitchFamily="18" charset="0"/>
                          </a:rPr>
                          <m:t>𝐴𝐵</m:t>
                        </m:r>
                        <m:d>
                          <m:dPr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FR" i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  <m:r>
                              <a:rPr lang="en-FR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F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FR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FR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E41548-F5FF-A64D-AFAC-B1EC6CB17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35" y="3314305"/>
                  <a:ext cx="4592170" cy="658706"/>
                </a:xfrm>
                <a:prstGeom prst="rect">
                  <a:avLst/>
                </a:prstGeom>
                <a:blipFill>
                  <a:blip r:embed="rId9"/>
                  <a:stretch>
                    <a:fillRect l="-6336" t="-175000" b="-253846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2FBBB0-D8FE-FF46-85EF-9271B1F6114D}"/>
              </a:ext>
            </a:extLst>
          </p:cNvPr>
          <p:cNvCxnSpPr>
            <a:cxnSpLocks/>
          </p:cNvCxnSpPr>
          <p:nvPr/>
        </p:nvCxnSpPr>
        <p:spPr>
          <a:xfrm>
            <a:off x="3019915" y="3828370"/>
            <a:ext cx="9184" cy="1411903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EF1AE0-EC61-1547-854B-6E56DFA02297}"/>
              </a:ext>
            </a:extLst>
          </p:cNvPr>
          <p:cNvCxnSpPr>
            <a:cxnSpLocks/>
          </p:cNvCxnSpPr>
          <p:nvPr/>
        </p:nvCxnSpPr>
        <p:spPr>
          <a:xfrm>
            <a:off x="1117329" y="1728430"/>
            <a:ext cx="3871530" cy="3348754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4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6508377" cy="855023"/>
          </a:xfrm>
        </p:spPr>
        <p:txBody>
          <a:bodyPr/>
          <a:lstStyle/>
          <a:p>
            <a:r>
              <a:rPr lang="ru-RU" sz="2800" dirty="0"/>
              <a:t>Контрольная концепций: обзор</a:t>
            </a:r>
            <a:endParaRPr lang="en-FR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378" y="1485218"/>
            <a:ext cx="5269379" cy="473023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7. </a:t>
            </a:r>
            <a:r>
              <a:rPr lang="ru-RU" sz="1200" dirty="0">
                <a:solidFill>
                  <a:srgbClr val="0070C0"/>
                </a:solidFill>
              </a:rPr>
              <a:t>С точки зрения аналогии с газом,  что есть уравнение Колмогорова?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16. </a:t>
            </a:r>
            <a:r>
              <a:rPr lang="ru-RU" sz="1200" dirty="0">
                <a:solidFill>
                  <a:srgbClr val="0070C0"/>
                </a:solidFill>
              </a:rPr>
              <a:t>Нарисуйте схематически стационарное состояние как случайный процесс, как при отсутствии и в присутствие отбора.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19. </a:t>
            </a:r>
            <a:r>
              <a:rPr lang="ru-RU" sz="1200" dirty="0">
                <a:solidFill>
                  <a:srgbClr val="0070C0"/>
                </a:solidFill>
              </a:rPr>
              <a:t>Если коэффициент селекции </a:t>
            </a:r>
            <a:r>
              <a:rPr lang="en-US" sz="1200" dirty="0">
                <a:solidFill>
                  <a:srgbClr val="0070C0"/>
                </a:solidFill>
              </a:rPr>
              <a:t>s</a:t>
            </a:r>
            <a:r>
              <a:rPr lang="ru-RU" sz="1200" dirty="0">
                <a:solidFill>
                  <a:srgbClr val="0070C0"/>
                </a:solidFill>
              </a:rPr>
              <a:t> гораздо больше вероятности мутации </a:t>
            </a:r>
            <a:r>
              <a:rPr lang="en-US" sz="12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ru-RU" sz="1200" dirty="0">
                <a:solidFill>
                  <a:srgbClr val="0070C0"/>
                </a:solidFill>
              </a:rPr>
              <a:t>, сколько имеется  характерных интервалов </a:t>
            </a:r>
            <a:r>
              <a:rPr lang="en-US" sz="1200" dirty="0">
                <a:solidFill>
                  <a:srgbClr val="0070C0"/>
                </a:solidFill>
              </a:rPr>
              <a:t>N </a:t>
            </a:r>
            <a:r>
              <a:rPr lang="ru-RU" sz="1200" dirty="0">
                <a:solidFill>
                  <a:srgbClr val="0070C0"/>
                </a:solidFill>
              </a:rPr>
              <a:t>с разным поведением?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22. </a:t>
            </a:r>
            <a:r>
              <a:rPr lang="ru-RU" sz="1200" dirty="0">
                <a:solidFill>
                  <a:srgbClr val="0070C0"/>
                </a:solidFill>
              </a:rPr>
              <a:t>Какой метод используются для моделирования систем «хищник -добыча» при большом и маленьком размере популяции, соответственно?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23. </a:t>
            </a:r>
            <a:r>
              <a:rPr lang="ru-RU" sz="1200" dirty="0">
                <a:solidFill>
                  <a:srgbClr val="0070C0"/>
                </a:solidFill>
              </a:rPr>
              <a:t>Всегда ли стационарное состояние стабильно? Какие еще бывают решения?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24. </a:t>
            </a:r>
            <a:r>
              <a:rPr lang="ru-RU" sz="1200" dirty="0">
                <a:solidFill>
                  <a:srgbClr val="0070C0"/>
                </a:solidFill>
              </a:rPr>
              <a:t>Что такое «автомодельное решение уравнения»?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25. </a:t>
            </a:r>
            <a:r>
              <a:rPr lang="ru-RU" sz="1200" dirty="0">
                <a:solidFill>
                  <a:srgbClr val="0070C0"/>
                </a:solidFill>
              </a:rPr>
              <a:t>Что такое «стохастический порог» и чему он равен?</a:t>
            </a: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26. </a:t>
            </a:r>
            <a:r>
              <a:rPr lang="ru-RU" sz="1200" dirty="0">
                <a:solidFill>
                  <a:srgbClr val="0070C0"/>
                </a:solidFill>
              </a:rPr>
              <a:t>Какова вероятность фиксации аллели в нейтральном случае и </a:t>
            </a:r>
            <a:r>
              <a:rPr lang="en-US" sz="1200" dirty="0">
                <a:solidFill>
                  <a:srgbClr val="0070C0"/>
                </a:solidFill>
              </a:rPr>
              <a:t> </a:t>
            </a:r>
            <a:r>
              <a:rPr lang="ru-RU" sz="1200" dirty="0">
                <a:solidFill>
                  <a:srgbClr val="0070C0"/>
                </a:solidFill>
              </a:rPr>
              <a:t>при наличии положительного отбора?</a:t>
            </a:r>
            <a:endParaRPr lang="en-FR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0DD07-C5D8-894E-8D76-09B8C4E92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19" y="2422567"/>
            <a:ext cx="3435782" cy="44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81582"/>
      </p:ext>
    </p:extLst>
  </p:cSld>
  <p:clrMapOvr>
    <a:masterClrMapping/>
  </p:clrMapOvr>
  <p:transition spd="med" advTm="0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E030-ABAE-DF4F-B880-7D1AEB086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89965"/>
            <a:ext cx="6508377" cy="1667435"/>
          </a:xfrm>
        </p:spPr>
        <p:txBody>
          <a:bodyPr/>
          <a:lstStyle/>
          <a:p>
            <a:r>
              <a:rPr lang="ru-RU" sz="3200" dirty="0"/>
              <a:t>Чтобы найти скорость </a:t>
            </a:r>
            <a:r>
              <a:rPr lang="en-US" sz="3200" dirty="0"/>
              <a:t>v</a:t>
            </a:r>
            <a:r>
              <a:rPr lang="ru-RU" sz="3200" dirty="0"/>
              <a:t>, исследовать стохастический край!</a:t>
            </a:r>
            <a:endParaRPr lang="en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A0835-8923-DD4D-9ABA-E8FE103F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6181" y="2288021"/>
            <a:ext cx="4491182" cy="42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6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08AA-D5B8-DB4F-B799-45D1E09E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8025F-4088-1B4A-A281-F6BC3E7E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5909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90943"/>
            <a:ext cx="6508377" cy="1143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7. </a:t>
            </a:r>
            <a:r>
              <a:rPr lang="ru-RU" sz="2400" dirty="0">
                <a:solidFill>
                  <a:srgbClr val="0070C0"/>
                </a:solidFill>
              </a:rPr>
              <a:t>С точки зрения аналогии с газом,  что есть уравнение Колмогорова?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43130A-0C78-7449-A5B8-95D387010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4" y="1957288"/>
            <a:ext cx="5802568" cy="165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CEAAFD-1F71-8743-BFC2-B3A288A3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42" y="3824188"/>
            <a:ext cx="3137858" cy="2920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45F07E-9F36-2548-BE62-441514399C0F}"/>
              </a:ext>
            </a:extLst>
          </p:cNvPr>
          <p:cNvSpPr txBox="1"/>
          <p:nvPr/>
        </p:nvSpPr>
        <p:spPr>
          <a:xfrm>
            <a:off x="8534400" y="6299325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  <a:endParaRPr lang="en-FR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E427C3-385F-2F49-B181-F35FB20D899A}"/>
              </a:ext>
            </a:extLst>
          </p:cNvPr>
          <p:cNvGrpSpPr/>
          <p:nvPr/>
        </p:nvGrpSpPr>
        <p:grpSpPr>
          <a:xfrm>
            <a:off x="396875" y="3911639"/>
            <a:ext cx="3340502" cy="2452093"/>
            <a:chOff x="396875" y="3911639"/>
            <a:chExt cx="3340502" cy="245209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4A85DC-402B-E849-BC17-15428D8A9B73}"/>
                </a:ext>
              </a:extLst>
            </p:cNvPr>
            <p:cNvGrpSpPr/>
            <p:nvPr/>
          </p:nvGrpSpPr>
          <p:grpSpPr>
            <a:xfrm>
              <a:off x="396875" y="4343400"/>
              <a:ext cx="3340502" cy="2020332"/>
              <a:chOff x="396875" y="4343400"/>
              <a:chExt cx="3340502" cy="202033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E565D3-F735-3F45-BDFE-DA9BAF64DE72}"/>
                  </a:ext>
                </a:extLst>
              </p:cNvPr>
              <p:cNvSpPr/>
              <p:nvPr/>
            </p:nvSpPr>
            <p:spPr>
              <a:xfrm>
                <a:off x="1549400" y="4419600"/>
                <a:ext cx="965200" cy="15367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 dirty="0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ECC5E3F7-1071-224A-BB99-66DE4E20302F}"/>
                  </a:ext>
                </a:extLst>
              </p:cNvPr>
              <p:cNvSpPr/>
              <p:nvPr/>
            </p:nvSpPr>
            <p:spPr>
              <a:xfrm>
                <a:off x="2701925" y="4909871"/>
                <a:ext cx="584200" cy="23680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7C038D80-F93D-6E45-86D8-A65E3256C534}"/>
                  </a:ext>
                </a:extLst>
              </p:cNvPr>
              <p:cNvSpPr/>
              <p:nvPr/>
            </p:nvSpPr>
            <p:spPr>
              <a:xfrm>
                <a:off x="396875" y="4855897"/>
                <a:ext cx="965200" cy="37015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872AA9-4DAB-5142-8661-F81B2A9788B3}"/>
                  </a:ext>
                </a:extLst>
              </p:cNvPr>
              <p:cNvSpPr txBox="1"/>
              <p:nvPr/>
            </p:nvSpPr>
            <p:spPr>
              <a:xfrm>
                <a:off x="1422400" y="5994400"/>
                <a:ext cx="256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A4C2E3-E5D2-3F49-8328-DD597C965ABE}"/>
                  </a:ext>
                </a:extLst>
              </p:cNvPr>
              <p:cNvSpPr txBox="1"/>
              <p:nvPr/>
            </p:nvSpPr>
            <p:spPr>
              <a:xfrm>
                <a:off x="2247899" y="5994400"/>
                <a:ext cx="965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dirty="0"/>
                  <a:t>f+df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07B4B6-D7D3-FC43-B2E6-DF4B3AEA9DE4}"/>
                  </a:ext>
                </a:extLst>
              </p:cNvPr>
              <p:cNvSpPr txBox="1"/>
              <p:nvPr/>
            </p:nvSpPr>
            <p:spPr>
              <a:xfrm>
                <a:off x="457199" y="4343400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q(f,t)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AB82DE-E356-3A4B-872B-692CCE6C995F}"/>
                  </a:ext>
                </a:extLst>
              </p:cNvPr>
              <p:cNvSpPr txBox="1"/>
              <p:nvPr/>
            </p:nvSpPr>
            <p:spPr>
              <a:xfrm>
                <a:off x="2640602" y="4356100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q(f+df,t)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8AC8F-0CCC-9042-B880-CC3D08A5E6D9}"/>
                </a:ext>
              </a:extLst>
            </p:cNvPr>
            <p:cNvSpPr txBox="1"/>
            <p:nvPr/>
          </p:nvSpPr>
          <p:spPr>
            <a:xfrm>
              <a:off x="1247661" y="3911639"/>
              <a:ext cx="178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latin typeface="Symbol" pitchFamily="2" charset="2"/>
                </a:rPr>
                <a:t>r</a:t>
              </a:r>
              <a:r>
                <a:rPr lang="en-FR" dirty="0"/>
                <a:t>(f,t)df </a:t>
              </a:r>
              <a:r>
                <a:rPr lang="ru-RU" dirty="0"/>
                <a:t>частиц</a:t>
              </a:r>
              <a:endParaRPr lang="en-FR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6233C15-B0A3-7344-8F15-432D25531E1C}"/>
              </a:ext>
            </a:extLst>
          </p:cNvPr>
          <p:cNvSpPr/>
          <p:nvPr/>
        </p:nvSpPr>
        <p:spPr>
          <a:xfrm>
            <a:off x="1679202" y="3225800"/>
            <a:ext cx="3408184" cy="598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D62FA-81D6-5948-A012-7D7285E53B72}"/>
              </a:ext>
            </a:extLst>
          </p:cNvPr>
          <p:cNvSpPr/>
          <p:nvPr/>
        </p:nvSpPr>
        <p:spPr>
          <a:xfrm>
            <a:off x="1183680" y="3306809"/>
            <a:ext cx="4266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dirty="0"/>
              <a:t>d/dt (</a:t>
            </a:r>
            <a:r>
              <a:rPr lang="en-FR" dirty="0">
                <a:latin typeface="Symbol" pitchFamily="2" charset="2"/>
              </a:rPr>
              <a:t>r</a:t>
            </a:r>
            <a:r>
              <a:rPr lang="en-FR" dirty="0"/>
              <a:t>(f,t)df) = q(f,t) - q(f+df,t)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9EF2F-C209-BE4B-A700-CAF863AA4152}"/>
              </a:ext>
            </a:extLst>
          </p:cNvPr>
          <p:cNvSpPr txBox="1"/>
          <p:nvPr/>
        </p:nvSpPr>
        <p:spPr>
          <a:xfrm>
            <a:off x="6483927" y="2553195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поток вероятности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C72A-31AA-5046-AC8B-57217D6B6E61}"/>
              </a:ext>
            </a:extLst>
          </p:cNvPr>
          <p:cNvSpPr txBox="1"/>
          <p:nvPr/>
        </p:nvSpPr>
        <p:spPr>
          <a:xfrm>
            <a:off x="7642257" y="3906973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Внешняя </a:t>
            </a:r>
          </a:p>
          <a:p>
            <a:r>
              <a:rPr lang="ru-RU" dirty="0"/>
              <a:t>сила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83844172"/>
      </p:ext>
    </p:extLst>
  </p:cSld>
  <p:clrMapOvr>
    <a:masterClrMapping/>
  </p:clrMapOvr>
  <p:transition spd="slow" advTm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14400"/>
            <a:ext cx="7035799" cy="1143000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16. </a:t>
            </a:r>
            <a:r>
              <a:rPr lang="ru-RU" sz="2800" dirty="0">
                <a:solidFill>
                  <a:srgbClr val="0070C0"/>
                </a:solidFill>
              </a:rPr>
              <a:t>Нарисуйте схематически стационарное состояние как случайный процесс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ru-RU" sz="2800" dirty="0">
                <a:solidFill>
                  <a:srgbClr val="0070C0"/>
                </a:solidFill>
              </a:rPr>
              <a:t>при отсутствии отбора.</a:t>
            </a:r>
            <a:endParaRPr lang="en-FR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E261B-BF47-8947-AFA6-4BD1FF73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9351"/>
            <a:ext cx="4865926" cy="2450074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08786D-A053-9D4C-8C23-A74CDB46C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7942" y="2857937"/>
            <a:ext cx="2217444" cy="18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08501"/>
      </p:ext>
    </p:extLst>
  </p:cSld>
  <p:clrMapOvr>
    <a:masterClrMapping/>
  </p:clrMapOvr>
  <p:transition spd="slow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14400"/>
            <a:ext cx="7035799" cy="11430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16. </a:t>
            </a:r>
            <a:r>
              <a:rPr lang="ru-RU" sz="2800" dirty="0">
                <a:solidFill>
                  <a:srgbClr val="0070C0"/>
                </a:solidFill>
              </a:rPr>
              <a:t>Нарисуйте схематически стационарное состояние как случайный процесс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ru-RU" sz="2800" dirty="0">
                <a:solidFill>
                  <a:srgbClr val="0070C0"/>
                </a:solidFill>
              </a:rPr>
              <a:t>в присутствие отбора.</a:t>
            </a:r>
            <a:endParaRPr lang="en-FR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A244D2-DED9-9E43-B07B-6AB99CD24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6" y="3505201"/>
            <a:ext cx="3949919" cy="285750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FAC97A-31CD-974A-9F9F-452EA01F4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4297" y="1516895"/>
            <a:ext cx="6569283" cy="3840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54F08B-4287-5240-AAEA-A0F5A99A34C6}"/>
              </a:ext>
            </a:extLst>
          </p:cNvPr>
          <p:cNvSpPr txBox="1"/>
          <p:nvPr/>
        </p:nvSpPr>
        <p:spPr>
          <a:xfrm>
            <a:off x="4318793" y="4564619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stochatic threshold</a:t>
            </a:r>
          </a:p>
        </p:txBody>
      </p:sp>
    </p:spTree>
    <p:extLst>
      <p:ext uri="{BB962C8B-B14F-4D97-AF65-F5344CB8AC3E}">
        <p14:creationId xmlns:p14="http://schemas.microsoft.com/office/powerpoint/2010/main" val="3129094966"/>
      </p:ext>
    </p:extLst>
  </p:cSld>
  <p:clrMapOvr>
    <a:masterClrMapping/>
  </p:clrMapOvr>
  <p:transition spd="slow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8" y="334617"/>
            <a:ext cx="7401341" cy="1143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70C0"/>
                </a:solidFill>
              </a:rPr>
              <a:t>19. </a:t>
            </a:r>
            <a:r>
              <a:rPr lang="ru-RU" sz="2000" dirty="0">
                <a:solidFill>
                  <a:srgbClr val="0070C0"/>
                </a:solidFill>
              </a:rPr>
              <a:t>Если коэффициент селекции </a:t>
            </a:r>
            <a:r>
              <a:rPr lang="en-US" sz="2000" dirty="0">
                <a:solidFill>
                  <a:srgbClr val="0070C0"/>
                </a:solidFill>
              </a:rPr>
              <a:t>s</a:t>
            </a:r>
            <a:r>
              <a:rPr lang="ru-RU" sz="2000" dirty="0">
                <a:solidFill>
                  <a:srgbClr val="0070C0"/>
                </a:solidFill>
              </a:rPr>
              <a:t> гораздо больше вероятности мутации </a:t>
            </a:r>
            <a:r>
              <a:rPr lang="en-US" sz="2000" dirty="0">
                <a:solidFill>
                  <a:srgbClr val="0070C0"/>
                </a:solidFill>
                <a:latin typeface="Symbol" pitchFamily="2" charset="2"/>
              </a:rPr>
              <a:t>m</a:t>
            </a:r>
            <a:r>
              <a:rPr lang="ru-RU" sz="2000" dirty="0">
                <a:solidFill>
                  <a:srgbClr val="0070C0"/>
                </a:solidFill>
              </a:rPr>
              <a:t>, сколько имеется  характерных интервалов </a:t>
            </a:r>
            <a:r>
              <a:rPr lang="en-US" sz="2000" dirty="0">
                <a:solidFill>
                  <a:srgbClr val="0070C0"/>
                </a:solidFill>
              </a:rPr>
              <a:t>N </a:t>
            </a:r>
            <a:r>
              <a:rPr lang="ru-RU" sz="2000" dirty="0">
                <a:solidFill>
                  <a:srgbClr val="0070C0"/>
                </a:solidFill>
              </a:rPr>
              <a:t>с разным поведением?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6F6D88-1563-CB42-B027-92A2A16F261C}"/>
              </a:ext>
            </a:extLst>
          </p:cNvPr>
          <p:cNvGrpSpPr/>
          <p:nvPr/>
        </p:nvGrpSpPr>
        <p:grpSpPr>
          <a:xfrm>
            <a:off x="457198" y="3314814"/>
            <a:ext cx="8023637" cy="2707565"/>
            <a:chOff x="457198" y="2837735"/>
            <a:chExt cx="8023637" cy="270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CF7C0B-3BB6-4D4C-A586-AF23A5FF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8" y="2837735"/>
              <a:ext cx="8023637" cy="270756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5364E9-8CC0-2A4F-85CF-2DF890222C4E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3824396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3BFFEC-EC23-E74A-8DB5-51670B44D76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2996135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F0C60C-C4DD-EC46-9028-961A97C2CE89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82" y="3022639"/>
              <a:ext cx="0" cy="2496783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147F70-C2EE-AA4A-A1DB-39D63BD99E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155" y="3009387"/>
              <a:ext cx="0" cy="2510035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19C1BE-7493-A744-A051-352B11A0DFD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60" y="5519422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4743051"/>
      </p:ext>
    </p:ext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EFB4-95A2-6B4B-B9FF-D454F5DF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34" y="2148936"/>
            <a:ext cx="7859487" cy="447402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Состояние системы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ru-RU" dirty="0"/>
              <a:t>Задаете начальные условия и промежуток времени </a:t>
            </a:r>
            <a:r>
              <a:rPr lang="en-US" dirty="0"/>
              <a:t>[t</a:t>
            </a:r>
            <a:r>
              <a:rPr lang="en-US" baseline="-25000" dirty="0"/>
              <a:t>1</a:t>
            </a:r>
            <a:r>
              <a:rPr lang="en-US" dirty="0"/>
              <a:t> t</a:t>
            </a:r>
            <a:r>
              <a:rPr lang="en-US" baseline="-25000" dirty="0"/>
              <a:t>2</a:t>
            </a:r>
            <a:r>
              <a:rPr lang="en-US" dirty="0"/>
              <a:t>]</a:t>
            </a:r>
            <a:endParaRPr lang="ru-RU" dirty="0"/>
          </a:p>
          <a:p>
            <a:endParaRPr lang="ru-RU" dirty="0"/>
          </a:p>
          <a:p>
            <a:r>
              <a:rPr lang="ru-RU" dirty="0"/>
              <a:t>Программируете вектор правых частей</a:t>
            </a:r>
            <a:r>
              <a:rPr lang="en-US" dirty="0"/>
              <a:t>)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Передаете параметры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ru-RU" dirty="0"/>
              <a:t>через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global</a:t>
            </a:r>
            <a:endParaRPr lang="ru-RU" b="1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Находите </a:t>
            </a:r>
            <a:r>
              <a:rPr lang="ru-RU" b="1" dirty="0">
                <a:solidFill>
                  <a:schemeClr val="tx1"/>
                </a:solidFill>
              </a:rPr>
              <a:t>Х</a:t>
            </a: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ru-RU" dirty="0">
                <a:solidFill>
                  <a:schemeClr val="tx1"/>
                </a:solidFill>
              </a:rPr>
              <a:t>) встроенной программой </a:t>
            </a:r>
            <a:r>
              <a:rPr lang="en-US" dirty="0">
                <a:solidFill>
                  <a:schemeClr val="tx1"/>
                </a:solidFill>
              </a:rPr>
              <a:t>ODE</a:t>
            </a:r>
          </a:p>
          <a:p>
            <a:r>
              <a:rPr lang="ru-RU" dirty="0">
                <a:solidFill>
                  <a:schemeClr val="tx1"/>
                </a:solidFill>
              </a:rPr>
              <a:t>Рисуете график и печатаете над ним параметры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A8999-3626-5748-B989-8444490C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27" y="685800"/>
            <a:ext cx="6508377" cy="114300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22. </a:t>
            </a:r>
            <a:r>
              <a:rPr lang="ru-RU" sz="2000" dirty="0">
                <a:solidFill>
                  <a:srgbClr val="0070C0"/>
                </a:solidFill>
              </a:rPr>
              <a:t>Какой метод </a:t>
            </a:r>
            <a:r>
              <a:rPr lang="ru-RU" sz="2000" dirty="0" err="1">
                <a:solidFill>
                  <a:srgbClr val="0070C0"/>
                </a:solidFill>
              </a:rPr>
              <a:t>использу</a:t>
            </a:r>
            <a:r>
              <a:rPr lang="en-US" sz="2000" dirty="0">
                <a:solidFill>
                  <a:srgbClr val="0070C0"/>
                </a:solidFill>
              </a:rPr>
              <a:t>e</a:t>
            </a:r>
            <a:r>
              <a:rPr lang="ru-RU" sz="2000" dirty="0" err="1">
                <a:solidFill>
                  <a:srgbClr val="0070C0"/>
                </a:solidFill>
              </a:rPr>
              <a:t>тся</a:t>
            </a:r>
            <a:r>
              <a:rPr lang="ru-RU" sz="2000" dirty="0">
                <a:solidFill>
                  <a:srgbClr val="0070C0"/>
                </a:solidFill>
              </a:rPr>
              <a:t> для моделирования систем «хищник -добыча» при большом 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размере популяции?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ru-RU" dirty="0"/>
              <a:t>Численное решение ОДУ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E08C6-DD8B-1C46-8F1E-24F6D3906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9" y="2148936"/>
            <a:ext cx="2929737" cy="499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8FCFE-D507-A24C-8FFD-6563CF50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3" y="3096307"/>
            <a:ext cx="1345169" cy="499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3509CC-C73C-394F-B7FD-DAE0C2EE1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10" y="3883399"/>
            <a:ext cx="1561889" cy="6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30994"/>
      </p:ext>
    </p:extLst>
  </p:cSld>
  <p:clrMapOvr>
    <a:masterClrMapping/>
  </p:clrMapOvr>
  <p:transition spd="med" advTm="0">
    <p:pull/>
  </p:transition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5519</TotalTime>
  <Words>1487</Words>
  <Application>Microsoft Macintosh PowerPoint</Application>
  <PresentationFormat>On-screen Show (4:3)</PresentationFormat>
  <Paragraphs>207</Paragraphs>
  <Slides>41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Century Gothic</vt:lpstr>
      <vt:lpstr>Symbol</vt:lpstr>
      <vt:lpstr>Wingdings 2</vt:lpstr>
      <vt:lpstr>Plaza</vt:lpstr>
      <vt:lpstr>Законы эволюции</vt:lpstr>
      <vt:lpstr>План лекции</vt:lpstr>
      <vt:lpstr>Результаты контрольной</vt:lpstr>
      <vt:lpstr>Контрольная концепций: обзор</vt:lpstr>
      <vt:lpstr>7. С точки зрения аналогии с газом,  что есть уравнение Колмогорова? </vt:lpstr>
      <vt:lpstr> 16. Нарисуйте схематически стационарное состояние как случайный процесс при отсутствии отбора.</vt:lpstr>
      <vt:lpstr>16. Нарисуйте схематически стационарное состояние как случайный процесс в присутствие отбора.</vt:lpstr>
      <vt:lpstr>19. Если коэффициент селекции s гораздо больше вероятности мутации m, сколько имеется  характерных интервалов N с разным поведением?</vt:lpstr>
      <vt:lpstr>22. Какой метод используeтся для моделирования систем «хищник -добыча» при большом  размере популяции? Численное решение ОДУ</vt:lpstr>
      <vt:lpstr>22. Какой метод используeтся для моделирования систем «хищник -добыча» при  маленьком размере популяции? Метод Гиллеспи</vt:lpstr>
      <vt:lpstr>23. Всегда ли стационарное состояние стабильно? Какие еще бывают решения? Осциляции, расходимость затухание</vt:lpstr>
      <vt:lpstr>  24. Что такое «автомодельное решение уравнения»?  Одна копия аллели, только дрейф, нет отбора</vt:lpstr>
      <vt:lpstr>26. Какова вероятность фиксации аллели в нейтральном случае? Вероятность фиксации и ее время</vt:lpstr>
      <vt:lpstr>26. Какова вероятность фиксации аллели при наличии положительного отбора  Характерные величины</vt:lpstr>
      <vt:lpstr>Домашняя контрольная (тем кто не делал) 45 минут. 1 – 4 предложения на вопрос или формула или рисунок</vt:lpstr>
      <vt:lpstr>Домашнее задание 1</vt:lpstr>
      <vt:lpstr>Stability condition</vt:lpstr>
      <vt:lpstr>Данные по SARS CoV-2</vt:lpstr>
      <vt:lpstr>Адаптация SARS-Cov-2: альфа штамм (B.1.1.7) </vt:lpstr>
      <vt:lpstr>История штамма B.1.1.7 </vt:lpstr>
      <vt:lpstr>Новый вариант обгоняет старый во время локдауна</vt:lpstr>
      <vt:lpstr>Новый вариант убивает на 60% больше</vt:lpstr>
      <vt:lpstr>Следующие штаммы и их клональная интерференция</vt:lpstr>
      <vt:lpstr>Число репродукции R0</vt:lpstr>
      <vt:lpstr>О гриппе и САРС Ков 2</vt:lpstr>
      <vt:lpstr>В предыдущей серии</vt:lpstr>
      <vt:lpstr>Клональная интерференция</vt:lpstr>
      <vt:lpstr>Простое приближение</vt:lpstr>
      <vt:lpstr>Вычисление интеграла методом перевала</vt:lpstr>
      <vt:lpstr>Скорость эволюции при бесполовом размножении</vt:lpstr>
      <vt:lpstr>Конкуренция многих локусов</vt:lpstr>
      <vt:lpstr>Model:  Fitness classes, fixed s</vt:lpstr>
      <vt:lpstr>Semi–deterministic approximation</vt:lpstr>
      <vt:lpstr>Детерминистическая часть Основное уравнение</vt:lpstr>
      <vt:lpstr>Непрерывное приближение</vt:lpstr>
      <vt:lpstr>Анзац: Бегущая волна</vt:lpstr>
      <vt:lpstr>Высота и ширина Непрерывный набор решений</vt:lpstr>
      <vt:lpstr>Край волны </vt:lpstr>
      <vt:lpstr>Перепад между краем и центром</vt:lpstr>
      <vt:lpstr>Чтобы найти скорость v, исследовать стохастический край!</vt:lpstr>
      <vt:lpstr>Спасибо!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749</cp:revision>
  <dcterms:created xsi:type="dcterms:W3CDTF">2017-09-05T00:08:04Z</dcterms:created>
  <dcterms:modified xsi:type="dcterms:W3CDTF">2021-11-04T18:46:28Z</dcterms:modified>
</cp:coreProperties>
</file>